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sldIdLst>
    <p:sldId id="257" r:id="rId2"/>
    <p:sldId id="260" r:id="rId3"/>
    <p:sldId id="261" r:id="rId4"/>
    <p:sldId id="262" r:id="rId5"/>
    <p:sldId id="263" r:id="rId6"/>
    <p:sldId id="264" r:id="rId7"/>
    <p:sldId id="265" r:id="rId8"/>
    <p:sldId id="267"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1A0BF"/>
    <a:srgbClr val="845164"/>
    <a:srgbClr val="BB8092"/>
    <a:srgbClr val="9E6375"/>
    <a:srgbClr val="D31920"/>
    <a:srgbClr val="231D23"/>
    <a:srgbClr val="7EC246"/>
    <a:srgbClr val="5C9330"/>
    <a:srgbClr val="3CB668"/>
    <a:srgbClr val="2A7F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594" y="-3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Tree>
    <p:extLst>
      <p:ext uri="{BB962C8B-B14F-4D97-AF65-F5344CB8AC3E}">
        <p14:creationId xmlns:p14="http://schemas.microsoft.com/office/powerpoint/2010/main" val="1922639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923492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727400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C1A0BF"/>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8448953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715221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1"/>
            <a:ext cx="4038600" cy="4061048"/>
          </a:xfrm>
          <a:ln>
            <a:solidFill>
              <a:srgbClr val="C1A0BF"/>
            </a:solidFill>
          </a:ln>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1"/>
            <a:ext cx="4038600" cy="4061048"/>
          </a:xfrm>
          <a:ln>
            <a:solidFill>
              <a:srgbClr val="C1A0BF"/>
            </a:solidFill>
          </a:ln>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392715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145087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4227166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701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userDrawn="1"/>
        </p:nvSpPr>
        <p:spPr>
          <a:xfrm>
            <a:off x="179512" y="580526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2016</a:t>
            </a:r>
            <a:endParaRPr lang="en-GB" sz="800" dirty="0">
              <a:latin typeface="Arial" panose="020B0604020202020204" pitchFamily="34" charset="0"/>
              <a:cs typeface="Arial" panose="020B0604020202020204" pitchFamily="34" charset="0"/>
            </a:endParaRPr>
          </a:p>
        </p:txBody>
      </p:sp>
      <p:pic>
        <p:nvPicPr>
          <p:cNvPr id="1026" name="Picture 2" descr="GCSE (9-1) Drama"/>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0" y="6029670"/>
            <a:ext cx="9133200" cy="8283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rgbClr val="C1A0BF"/>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CSE (9-1) dRAMA&#10;J316&#10;For first teaching in 201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907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23528" y="3501008"/>
            <a:ext cx="3600400" cy="892552"/>
          </a:xfrm>
          <a:prstGeom prst="rect">
            <a:avLst/>
          </a:prstGeom>
          <a:noFill/>
        </p:spPr>
        <p:txBody>
          <a:bodyPr wrap="square" rtlCol="0">
            <a:spAutoFit/>
          </a:bodyPr>
          <a:lstStyle/>
          <a:p>
            <a:r>
              <a:rPr lang="en-GB" sz="2600" b="1" dirty="0" smtClean="0">
                <a:solidFill>
                  <a:schemeClr val="bg1"/>
                </a:solidFill>
                <a:latin typeface="Arial" panose="020B0604020202020204" pitchFamily="34" charset="0"/>
                <a:cs typeface="Arial" panose="020B0604020202020204" pitchFamily="34" charset="0"/>
              </a:rPr>
              <a:t>J316/01/02 </a:t>
            </a:r>
          </a:p>
          <a:p>
            <a:r>
              <a:rPr lang="en-GB" sz="2600" b="1" dirty="0" smtClean="0">
                <a:solidFill>
                  <a:schemeClr val="bg1"/>
                </a:solidFill>
                <a:latin typeface="Arial" panose="020B0604020202020204" pitchFamily="34" charset="0"/>
                <a:cs typeface="Arial" panose="020B0604020202020204" pitchFamily="34" charset="0"/>
              </a:rPr>
              <a:t>Devising Drama</a:t>
            </a:r>
            <a:endParaRPr lang="en-GB" sz="2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78706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Guidance</a:t>
            </a:r>
            <a:endParaRPr lang="en-GB" dirty="0"/>
          </a:p>
        </p:txBody>
      </p:sp>
      <p:sp>
        <p:nvSpPr>
          <p:cNvPr id="3" name="Content Placeholder 2"/>
          <p:cNvSpPr>
            <a:spLocks noGrp="1"/>
          </p:cNvSpPr>
          <p:nvPr>
            <p:ph idx="1"/>
          </p:nvPr>
        </p:nvSpPr>
        <p:spPr>
          <a:xfrm>
            <a:off x="457200" y="1600201"/>
            <a:ext cx="8229600" cy="4133055"/>
          </a:xfrm>
        </p:spPr>
        <p:txBody>
          <a:bodyPr>
            <a:normAutofit/>
          </a:bodyPr>
          <a:lstStyle/>
          <a:p>
            <a:pPr marL="0" indent="0">
              <a:buNone/>
            </a:pPr>
            <a:r>
              <a:rPr lang="en-GB" sz="1400" dirty="0" smtClean="0"/>
              <a:t>This guide is designed to take you though the J316 OCR GCSE (9-1) Drama non-examined assessment marking grids for Devising Drama.  Its aim is to explain how the non-exam assessment is assessed and how marks are awarded to the different parts of the assessment.  Exemplification is provided against Band 5 for each aspect of the marking criteria, but the advice provided in the orange and green text boxes is common to all levels of the mark scheme.</a:t>
            </a:r>
          </a:p>
          <a:p>
            <a:pPr marL="0" indent="0">
              <a:buNone/>
            </a:pPr>
            <a:endParaRPr lang="en-GB" sz="1400" dirty="0" smtClean="0"/>
          </a:p>
          <a:p>
            <a:pPr marL="0" indent="0">
              <a:buNone/>
            </a:pPr>
            <a:r>
              <a:rPr lang="en-GB" sz="1400" dirty="0" smtClean="0"/>
              <a:t>The orange text boxes offer further explanation on the marking grids.</a:t>
            </a:r>
          </a:p>
          <a:p>
            <a:pPr marL="0" indent="0">
              <a:buNone/>
            </a:pPr>
            <a:r>
              <a:rPr lang="en-GB" sz="1400" dirty="0" smtClean="0"/>
              <a:t>They offer guidance on the wording of descriptors and what candidates should do </a:t>
            </a:r>
          </a:p>
          <a:p>
            <a:pPr marL="0" indent="0">
              <a:buNone/>
            </a:pPr>
            <a:r>
              <a:rPr lang="en-GB" sz="1400" dirty="0" smtClean="0"/>
              <a:t>in response to them.</a:t>
            </a:r>
          </a:p>
          <a:p>
            <a:pPr marL="0" indent="0">
              <a:buNone/>
            </a:pPr>
            <a:endParaRPr lang="en-GB" sz="1400" dirty="0" smtClean="0"/>
          </a:p>
          <a:p>
            <a:pPr marL="0" indent="0">
              <a:buNone/>
            </a:pPr>
            <a:r>
              <a:rPr lang="en-GB" sz="1400" dirty="0" smtClean="0"/>
              <a:t>The green text boxes focus on the awarding of marks for each marking grid.  </a:t>
            </a:r>
          </a:p>
          <a:p>
            <a:pPr marL="0" indent="0">
              <a:buNone/>
            </a:pPr>
            <a:r>
              <a:rPr lang="en-GB" sz="1400" dirty="0" smtClean="0"/>
              <a:t>They give further information on </a:t>
            </a:r>
            <a:r>
              <a:rPr lang="en-GB" sz="1400" dirty="0"/>
              <a:t>the percentage of </a:t>
            </a:r>
            <a:r>
              <a:rPr lang="en-GB" sz="1400" dirty="0" smtClean="0"/>
              <a:t>each assessment objective </a:t>
            </a:r>
          </a:p>
          <a:p>
            <a:pPr marL="0" indent="0">
              <a:buNone/>
            </a:pPr>
            <a:r>
              <a:rPr lang="en-GB" sz="1400" dirty="0" smtClean="0"/>
              <a:t>attributed to each marking grid. </a:t>
            </a:r>
          </a:p>
          <a:p>
            <a:pPr marL="0" indent="0">
              <a:buNone/>
            </a:pPr>
            <a:endParaRPr lang="en-GB" sz="1400" dirty="0"/>
          </a:p>
          <a:p>
            <a:pPr marL="0" indent="0">
              <a:buNone/>
            </a:pPr>
            <a:r>
              <a:rPr lang="en-GB" sz="1400" dirty="0" smtClean="0"/>
              <a:t>The Devising Drama component assesses AO1 (10% of the qualification), AO2 (10% of the qualification) and AO4 (10% of the qualification). This component is worth 30% of the qualification.</a:t>
            </a:r>
          </a:p>
          <a:p>
            <a:pPr marL="0" indent="0">
              <a:buNone/>
            </a:pPr>
            <a:endParaRPr lang="en-GB" sz="1400" dirty="0"/>
          </a:p>
          <a:p>
            <a:pPr marL="0" indent="0">
              <a:buNone/>
            </a:pPr>
            <a:endParaRPr lang="en-GB" sz="1400" dirty="0"/>
          </a:p>
        </p:txBody>
      </p:sp>
      <p:sp>
        <p:nvSpPr>
          <p:cNvPr id="4" name="Rounded Rectangle 3"/>
          <p:cNvSpPr/>
          <p:nvPr/>
        </p:nvSpPr>
        <p:spPr>
          <a:xfrm>
            <a:off x="7182982" y="2636912"/>
            <a:ext cx="1656184" cy="129521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For example: </a:t>
            </a:r>
            <a:r>
              <a:rPr lang="en-GB" sz="1000" dirty="0">
                <a:latin typeface="Arial" panose="020B0604020202020204" pitchFamily="34" charset="0"/>
                <a:cs typeface="Arial" panose="020B0604020202020204" pitchFamily="34" charset="0"/>
              </a:rPr>
              <a:t>P</a:t>
            </a:r>
            <a:r>
              <a:rPr lang="en-GB" sz="1000" dirty="0" smtClean="0">
                <a:latin typeface="Arial" panose="020B0604020202020204" pitchFamily="34" charset="0"/>
                <a:cs typeface="Arial" panose="020B0604020202020204" pitchFamily="34" charset="0"/>
              </a:rPr>
              <a:t>erformance skills is the term used to describe the skills used by actors when performing for an audience.</a:t>
            </a:r>
            <a:endParaRPr lang="en-GB" sz="1000" dirty="0">
              <a:latin typeface="Arial" panose="020B0604020202020204" pitchFamily="34" charset="0"/>
              <a:cs typeface="Arial" panose="020B0604020202020204" pitchFamily="34" charset="0"/>
            </a:endParaRPr>
          </a:p>
        </p:txBody>
      </p:sp>
      <p:cxnSp>
        <p:nvCxnSpPr>
          <p:cNvPr id="5" name="Straight Arrow Connector 4"/>
          <p:cNvCxnSpPr>
            <a:stCxn id="4" idx="1"/>
          </p:cNvCxnSpPr>
          <p:nvPr/>
        </p:nvCxnSpPr>
        <p:spPr>
          <a:xfrm flipH="1" flipV="1">
            <a:off x="6372200" y="3176739"/>
            <a:ext cx="810782" cy="107779"/>
          </a:xfrm>
          <a:prstGeom prst="straightConnector1">
            <a:avLst/>
          </a:prstGeom>
          <a:ln w="28575">
            <a:solidFill>
              <a:srgbClr val="F69240"/>
            </a:solidFill>
            <a:tailEnd type="arrow"/>
          </a:ln>
        </p:spPr>
        <p:style>
          <a:lnRef idx="1">
            <a:schemeClr val="accent6"/>
          </a:lnRef>
          <a:fillRef idx="2">
            <a:schemeClr val="accent6"/>
          </a:fillRef>
          <a:effectRef idx="1">
            <a:schemeClr val="accent6"/>
          </a:effectRef>
          <a:fontRef idx="minor">
            <a:schemeClr val="dk1"/>
          </a:fontRef>
        </p:style>
      </p:cxnSp>
      <p:sp>
        <p:nvSpPr>
          <p:cNvPr id="7" name="Rounded Rectangle 6"/>
          <p:cNvSpPr/>
          <p:nvPr/>
        </p:nvSpPr>
        <p:spPr>
          <a:xfrm>
            <a:off x="7152037" y="4041069"/>
            <a:ext cx="1511967" cy="504055"/>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For example: </a:t>
            </a:r>
            <a:r>
              <a:rPr lang="en-GB" sz="1000" dirty="0" smtClean="0">
                <a:latin typeface="Arial" panose="020B0604020202020204" pitchFamily="34" charset="0"/>
                <a:cs typeface="Arial" panose="020B0604020202020204" pitchFamily="34" charset="0"/>
              </a:rPr>
              <a:t>AO1 (5%) </a:t>
            </a:r>
            <a:endParaRPr lang="en-GB" sz="1000" dirty="0">
              <a:latin typeface="Arial" panose="020B0604020202020204" pitchFamily="34" charset="0"/>
              <a:cs typeface="Arial" panose="020B0604020202020204" pitchFamily="34" charset="0"/>
            </a:endParaRPr>
          </a:p>
        </p:txBody>
      </p:sp>
      <p:cxnSp>
        <p:nvCxnSpPr>
          <p:cNvPr id="8" name="Straight Arrow Connector 7"/>
          <p:cNvCxnSpPr>
            <a:stCxn id="7" idx="1"/>
          </p:cNvCxnSpPr>
          <p:nvPr/>
        </p:nvCxnSpPr>
        <p:spPr>
          <a:xfrm flipH="1" flipV="1">
            <a:off x="6588224" y="4167083"/>
            <a:ext cx="563813" cy="126014"/>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6771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10"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571184" cy="5649491"/>
          </a:xfrm>
        </p:spPr>
        <p:txBody>
          <a:bodyPr>
            <a:normAutofit/>
          </a:bodyPr>
          <a:lstStyle/>
          <a:p>
            <a:pPr marL="0" indent="0" algn="ctr">
              <a:buNone/>
            </a:pPr>
            <a:endParaRPr lang="en-GB" sz="1400" b="1" dirty="0" smtClean="0"/>
          </a:p>
          <a:p>
            <a:pPr marL="0" indent="0" algn="ctr">
              <a:buNone/>
            </a:pPr>
            <a:r>
              <a:rPr lang="en-GB" sz="1400" b="1" dirty="0" smtClean="0"/>
              <a:t>Taxonomy of the marking grids</a:t>
            </a:r>
            <a:endParaRPr lang="en-GB" sz="1400" b="1" dirty="0"/>
          </a:p>
          <a:p>
            <a:pPr marL="0" indent="0">
              <a:buNone/>
            </a:pPr>
            <a:endParaRPr lang="en-GB" sz="1400" b="1" i="1" dirty="0" smtClean="0"/>
          </a:p>
          <a:p>
            <a:pPr marL="0" indent="0">
              <a:buNone/>
            </a:pPr>
            <a:r>
              <a:rPr lang="en-US" sz="1400" dirty="0"/>
              <a:t>A ‘taxonomy’ is a system of </a:t>
            </a:r>
            <a:r>
              <a:rPr lang="en-US" sz="1400" dirty="0" err="1"/>
              <a:t>categorisation</a:t>
            </a:r>
            <a:r>
              <a:rPr lang="en-US" sz="1400" dirty="0"/>
              <a:t>. When </a:t>
            </a:r>
            <a:r>
              <a:rPr lang="en-US" sz="1400" dirty="0" smtClean="0"/>
              <a:t>assessing work using marking grids, </a:t>
            </a:r>
            <a:r>
              <a:rPr lang="en-US" sz="1400" dirty="0"/>
              <a:t>the taxonomy </a:t>
            </a:r>
            <a:r>
              <a:rPr lang="en-US" sz="1400" dirty="0" smtClean="0"/>
              <a:t>is a way to </a:t>
            </a:r>
            <a:r>
              <a:rPr lang="en-US" sz="1400" dirty="0"/>
              <a:t>differentiate their </a:t>
            </a:r>
            <a:r>
              <a:rPr lang="en-US" sz="1400" dirty="0" smtClean="0"/>
              <a:t>demand. </a:t>
            </a:r>
            <a:endParaRPr lang="en-US" sz="1400" dirty="0"/>
          </a:p>
          <a:p>
            <a:pPr marL="0" indent="0">
              <a:buNone/>
            </a:pPr>
            <a:endParaRPr lang="en-GB" sz="1400" dirty="0"/>
          </a:p>
        </p:txBody>
      </p:sp>
      <p:sp>
        <p:nvSpPr>
          <p:cNvPr id="27" name="Rounded Rectangle 26"/>
          <p:cNvSpPr/>
          <p:nvPr/>
        </p:nvSpPr>
        <p:spPr>
          <a:xfrm>
            <a:off x="4770023" y="5132810"/>
            <a:ext cx="1584176" cy="78334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Basic and limited are used in Bands 1 and 2 throughout </a:t>
            </a:r>
            <a:r>
              <a:rPr lang="en-GB" sz="1000" dirty="0">
                <a:latin typeface="Arial" panose="020B0604020202020204" pitchFamily="34" charset="0"/>
                <a:cs typeface="Arial" panose="020B0604020202020204" pitchFamily="34" charset="0"/>
              </a:rPr>
              <a:t>the marking grids.</a:t>
            </a:r>
          </a:p>
        </p:txBody>
      </p:sp>
      <p:sp>
        <p:nvSpPr>
          <p:cNvPr id="48" name="Rounded Rectangle 47"/>
          <p:cNvSpPr/>
          <p:nvPr/>
        </p:nvSpPr>
        <p:spPr>
          <a:xfrm>
            <a:off x="2339752" y="4952516"/>
            <a:ext cx="2016224" cy="63672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taxonomy in Bands 3-5 are used throughout the marking grids.</a:t>
            </a:r>
            <a:endParaRPr lang="en-GB" sz="1000" dirty="0">
              <a:latin typeface="Arial" panose="020B0604020202020204" pitchFamily="34" charset="0"/>
              <a:cs typeface="Arial" panose="020B0604020202020204" pitchFamily="34" charset="0"/>
            </a:endParaRPr>
          </a:p>
        </p:txBody>
      </p:sp>
      <p:graphicFrame>
        <p:nvGraphicFramePr>
          <p:cNvPr id="12" name="Table 11"/>
          <p:cNvGraphicFramePr>
            <a:graphicFrameLocks noGrp="1"/>
          </p:cNvGraphicFramePr>
          <p:nvPr>
            <p:extLst>
              <p:ext uri="{D42A27DB-BD31-4B8C-83A1-F6EECF244321}">
                <p14:modId xmlns:p14="http://schemas.microsoft.com/office/powerpoint/2010/main" val="3853341098"/>
              </p:ext>
            </p:extLst>
          </p:nvPr>
        </p:nvGraphicFramePr>
        <p:xfrm>
          <a:off x="1259634" y="1915965"/>
          <a:ext cx="6096000" cy="2961640"/>
        </p:xfrm>
        <a:graphic>
          <a:graphicData uri="http://schemas.openxmlformats.org/drawingml/2006/table">
            <a:tbl>
              <a:tblPr firstRow="1" bandRow="1">
                <a:tableStyleId>{00A15C55-8517-42AA-B614-E9B94910E393}</a:tableStyleId>
              </a:tblPr>
              <a:tblGrid>
                <a:gridCol w="3048000"/>
                <a:gridCol w="3048000"/>
              </a:tblGrid>
              <a:tr h="370840">
                <a:tc>
                  <a:txBody>
                    <a:bodyPr/>
                    <a:lstStyle/>
                    <a:p>
                      <a:r>
                        <a:rPr lang="en-GB" dirty="0" smtClean="0"/>
                        <a:t>Band in marking criteria</a:t>
                      </a:r>
                      <a:endParaRPr lang="en-GB" dirty="0"/>
                    </a:p>
                  </a:txBody>
                  <a:tcPr/>
                </a:tc>
                <a:tc>
                  <a:txBody>
                    <a:bodyPr/>
                    <a:lstStyle/>
                    <a:p>
                      <a:r>
                        <a:rPr lang="en-GB" dirty="0" smtClean="0"/>
                        <a:t>Taxonomy</a:t>
                      </a:r>
                      <a:endParaRPr lang="en-GB" dirty="0"/>
                    </a:p>
                  </a:txBody>
                  <a:tcPr/>
                </a:tc>
              </a:tr>
              <a:tr h="370840">
                <a:tc>
                  <a:txBody>
                    <a:bodyPr/>
                    <a:lstStyle/>
                    <a:p>
                      <a:r>
                        <a:rPr lang="en-GB" sz="1400" kern="1200" dirty="0" smtClean="0">
                          <a:solidFill>
                            <a:schemeClr val="tx1"/>
                          </a:solidFill>
                          <a:latin typeface="Arial" panose="020B0604020202020204" pitchFamily="34" charset="0"/>
                          <a:ea typeface="+mn-ea"/>
                          <a:cs typeface="Arial" panose="020B0604020202020204" pitchFamily="34" charset="0"/>
                        </a:rPr>
                        <a:t>Band 5</a:t>
                      </a:r>
                      <a:endParaRPr lang="en-GB" sz="140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r>
                        <a:rPr lang="en-GB" sz="1400" kern="1200" dirty="0" smtClean="0">
                          <a:solidFill>
                            <a:schemeClr val="tx1"/>
                          </a:solidFill>
                          <a:latin typeface="Arial" panose="020B0604020202020204" pitchFamily="34" charset="0"/>
                          <a:ea typeface="+mn-ea"/>
                          <a:cs typeface="Arial" panose="020B0604020202020204" pitchFamily="34" charset="0"/>
                        </a:rPr>
                        <a:t>Highly-developed</a:t>
                      </a:r>
                    </a:p>
                    <a:p>
                      <a:r>
                        <a:rPr lang="en-GB" sz="1400" kern="1200" dirty="0" smtClean="0">
                          <a:solidFill>
                            <a:schemeClr val="tx1"/>
                          </a:solidFill>
                          <a:latin typeface="Arial" panose="020B0604020202020204" pitchFamily="34" charset="0"/>
                          <a:ea typeface="+mn-ea"/>
                          <a:cs typeface="Arial" panose="020B0604020202020204" pitchFamily="34" charset="0"/>
                        </a:rPr>
                        <a:t>Accomplished</a:t>
                      </a:r>
                      <a:endParaRPr lang="en-GB" sz="1400" kern="1200" dirty="0">
                        <a:solidFill>
                          <a:schemeClr val="tx1"/>
                        </a:solidFill>
                        <a:latin typeface="Arial" panose="020B0604020202020204" pitchFamily="34" charset="0"/>
                        <a:ea typeface="+mn-ea"/>
                        <a:cs typeface="Arial" panose="020B0604020202020204" pitchFamily="34" charset="0"/>
                      </a:endParaRPr>
                    </a:p>
                  </a:txBody>
                  <a:tcPr/>
                </a:tc>
              </a:tr>
              <a:tr h="370840">
                <a:tc>
                  <a:txBody>
                    <a:bodyPr/>
                    <a:lstStyle/>
                    <a:p>
                      <a:r>
                        <a:rPr lang="en-GB" sz="1400" kern="1200" dirty="0" smtClean="0">
                          <a:solidFill>
                            <a:schemeClr val="tx1"/>
                          </a:solidFill>
                          <a:latin typeface="Arial" panose="020B0604020202020204" pitchFamily="34" charset="0"/>
                          <a:ea typeface="+mn-ea"/>
                          <a:cs typeface="Arial" panose="020B0604020202020204" pitchFamily="34" charset="0"/>
                        </a:rPr>
                        <a:t>Band 4</a:t>
                      </a:r>
                      <a:endParaRPr lang="en-GB" sz="140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r>
                        <a:rPr lang="en-GB" sz="1400" kern="1200" dirty="0" smtClean="0">
                          <a:solidFill>
                            <a:schemeClr val="tx1"/>
                          </a:solidFill>
                          <a:latin typeface="Arial" panose="020B0604020202020204" pitchFamily="34" charset="0"/>
                          <a:ea typeface="+mn-ea"/>
                          <a:cs typeface="Arial" panose="020B0604020202020204" pitchFamily="34" charset="0"/>
                        </a:rPr>
                        <a:t>Developed</a:t>
                      </a:r>
                    </a:p>
                    <a:p>
                      <a:r>
                        <a:rPr lang="en-GB" sz="1400" kern="1200" dirty="0" smtClean="0">
                          <a:solidFill>
                            <a:schemeClr val="tx1"/>
                          </a:solidFill>
                          <a:latin typeface="Arial" panose="020B0604020202020204" pitchFamily="34" charset="0"/>
                          <a:ea typeface="+mn-ea"/>
                          <a:cs typeface="Arial" panose="020B0604020202020204" pitchFamily="34" charset="0"/>
                        </a:rPr>
                        <a:t>Confident</a:t>
                      </a:r>
                      <a:endParaRPr lang="en-GB" sz="1400" kern="1200" dirty="0">
                        <a:solidFill>
                          <a:schemeClr val="tx1"/>
                        </a:solidFill>
                        <a:latin typeface="Arial" panose="020B0604020202020204" pitchFamily="34" charset="0"/>
                        <a:ea typeface="+mn-ea"/>
                        <a:cs typeface="Arial" panose="020B0604020202020204" pitchFamily="34" charset="0"/>
                      </a:endParaRPr>
                    </a:p>
                  </a:txBody>
                  <a:tcPr/>
                </a:tc>
              </a:tr>
              <a:tr h="370840">
                <a:tc>
                  <a:txBody>
                    <a:bodyPr/>
                    <a:lstStyle/>
                    <a:p>
                      <a:r>
                        <a:rPr lang="en-GB" sz="1400" kern="1200" dirty="0" smtClean="0">
                          <a:solidFill>
                            <a:schemeClr val="tx1"/>
                          </a:solidFill>
                          <a:latin typeface="Arial" panose="020B0604020202020204" pitchFamily="34" charset="0"/>
                          <a:ea typeface="+mn-ea"/>
                          <a:cs typeface="Arial" panose="020B0604020202020204" pitchFamily="34" charset="0"/>
                        </a:rPr>
                        <a:t>Band 3</a:t>
                      </a:r>
                      <a:endParaRPr lang="en-GB" sz="140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r>
                        <a:rPr lang="en-GB" sz="1400" kern="1200" dirty="0" smtClean="0">
                          <a:solidFill>
                            <a:schemeClr val="tx1"/>
                          </a:solidFill>
                          <a:latin typeface="Arial" panose="020B0604020202020204" pitchFamily="34" charset="0"/>
                          <a:ea typeface="+mn-ea"/>
                          <a:cs typeface="Arial" panose="020B0604020202020204" pitchFamily="34" charset="0"/>
                        </a:rPr>
                        <a:t>Competent</a:t>
                      </a:r>
                    </a:p>
                    <a:p>
                      <a:r>
                        <a:rPr lang="en-GB" sz="1400" kern="1200" dirty="0" smtClean="0">
                          <a:solidFill>
                            <a:schemeClr val="tx1"/>
                          </a:solidFill>
                          <a:latin typeface="Arial" panose="020B0604020202020204" pitchFamily="34" charset="0"/>
                          <a:ea typeface="+mn-ea"/>
                          <a:cs typeface="Arial" panose="020B0604020202020204" pitchFamily="34" charset="0"/>
                        </a:rPr>
                        <a:t>Clear</a:t>
                      </a:r>
                      <a:endParaRPr lang="en-GB" sz="1400" kern="1200" dirty="0">
                        <a:solidFill>
                          <a:schemeClr val="tx1"/>
                        </a:solidFill>
                        <a:latin typeface="Arial" panose="020B0604020202020204" pitchFamily="34" charset="0"/>
                        <a:ea typeface="+mn-ea"/>
                        <a:cs typeface="Arial" panose="020B0604020202020204" pitchFamily="34" charset="0"/>
                      </a:endParaRPr>
                    </a:p>
                  </a:txBody>
                  <a:tcPr/>
                </a:tc>
              </a:tr>
              <a:tr h="370840">
                <a:tc>
                  <a:txBody>
                    <a:bodyPr/>
                    <a:lstStyle/>
                    <a:p>
                      <a:r>
                        <a:rPr lang="en-GB" sz="1400" kern="1200" dirty="0" smtClean="0">
                          <a:solidFill>
                            <a:schemeClr val="tx1"/>
                          </a:solidFill>
                          <a:latin typeface="Arial" panose="020B0604020202020204" pitchFamily="34" charset="0"/>
                          <a:ea typeface="+mn-ea"/>
                          <a:cs typeface="Arial" panose="020B0604020202020204" pitchFamily="34" charset="0"/>
                        </a:rPr>
                        <a:t>Band 2</a:t>
                      </a:r>
                      <a:endParaRPr lang="en-GB" sz="140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r>
                        <a:rPr lang="en-GB" sz="1400" kern="1200" dirty="0" smtClean="0">
                          <a:solidFill>
                            <a:schemeClr val="tx1"/>
                          </a:solidFill>
                          <a:latin typeface="Arial" panose="020B0604020202020204" pitchFamily="34" charset="0"/>
                          <a:ea typeface="+mn-ea"/>
                          <a:cs typeface="Arial" panose="020B0604020202020204" pitchFamily="34" charset="0"/>
                        </a:rPr>
                        <a:t>Basic</a:t>
                      </a:r>
                    </a:p>
                    <a:p>
                      <a:r>
                        <a:rPr lang="en-GB" sz="1400" kern="1200" dirty="0" smtClean="0">
                          <a:solidFill>
                            <a:schemeClr val="tx1"/>
                          </a:solidFill>
                          <a:latin typeface="Arial" panose="020B0604020202020204" pitchFamily="34" charset="0"/>
                          <a:ea typeface="+mn-ea"/>
                          <a:cs typeface="Arial" panose="020B0604020202020204" pitchFamily="34" charset="0"/>
                        </a:rPr>
                        <a:t>Under-developed</a:t>
                      </a:r>
                      <a:endParaRPr lang="en-GB" sz="1400" kern="1200" dirty="0">
                        <a:solidFill>
                          <a:schemeClr val="tx1"/>
                        </a:solidFill>
                        <a:latin typeface="Arial" panose="020B0604020202020204" pitchFamily="34" charset="0"/>
                        <a:ea typeface="+mn-ea"/>
                        <a:cs typeface="Arial" panose="020B0604020202020204" pitchFamily="34" charset="0"/>
                      </a:endParaRPr>
                    </a:p>
                  </a:txBody>
                  <a:tcPr/>
                </a:tc>
              </a:tr>
              <a:tr h="370840">
                <a:tc>
                  <a:txBody>
                    <a:bodyPr/>
                    <a:lstStyle/>
                    <a:p>
                      <a:r>
                        <a:rPr lang="en-GB" sz="1400" kern="1200" dirty="0" smtClean="0">
                          <a:solidFill>
                            <a:schemeClr val="tx1"/>
                          </a:solidFill>
                          <a:latin typeface="Arial" panose="020B0604020202020204" pitchFamily="34" charset="0"/>
                          <a:ea typeface="+mn-ea"/>
                          <a:cs typeface="Arial" panose="020B0604020202020204" pitchFamily="34" charset="0"/>
                        </a:rPr>
                        <a:t>Band 1</a:t>
                      </a:r>
                      <a:endParaRPr lang="en-GB" sz="140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r>
                        <a:rPr lang="en-GB" sz="1400" kern="1200" dirty="0" smtClean="0">
                          <a:solidFill>
                            <a:schemeClr val="tx1"/>
                          </a:solidFill>
                          <a:latin typeface="Arial" panose="020B0604020202020204" pitchFamily="34" charset="0"/>
                          <a:ea typeface="+mn-ea"/>
                          <a:cs typeface="Arial" panose="020B0604020202020204" pitchFamily="34" charset="0"/>
                        </a:rPr>
                        <a:t>Limited</a:t>
                      </a:r>
                    </a:p>
                    <a:p>
                      <a:r>
                        <a:rPr lang="en-GB" sz="1400" kern="1200" dirty="0" smtClean="0">
                          <a:solidFill>
                            <a:schemeClr val="tx1"/>
                          </a:solidFill>
                          <a:latin typeface="Arial" panose="020B0604020202020204" pitchFamily="34" charset="0"/>
                          <a:ea typeface="+mn-ea"/>
                          <a:cs typeface="Arial" panose="020B0604020202020204" pitchFamily="34" charset="0"/>
                        </a:rPr>
                        <a:t>Ineffective</a:t>
                      </a:r>
                      <a:endParaRPr lang="en-GB" sz="1400" kern="1200" dirty="0">
                        <a:solidFill>
                          <a:schemeClr val="tx1"/>
                        </a:solidFill>
                        <a:latin typeface="Arial" panose="020B0604020202020204" pitchFamily="34" charset="0"/>
                        <a:ea typeface="+mn-ea"/>
                        <a:cs typeface="Arial" panose="020B0604020202020204" pitchFamily="34" charset="0"/>
                      </a:endParaRPr>
                    </a:p>
                  </a:txBody>
                  <a:tcPr/>
                </a:tc>
              </a:tr>
            </a:tbl>
          </a:graphicData>
        </a:graphic>
      </p:graphicFrame>
      <p:cxnSp>
        <p:nvCxnSpPr>
          <p:cNvPr id="45" name="Straight Arrow Connector 44"/>
          <p:cNvCxnSpPr>
            <a:stCxn id="47" idx="0"/>
          </p:cNvCxnSpPr>
          <p:nvPr/>
        </p:nvCxnSpPr>
        <p:spPr>
          <a:xfrm flipV="1">
            <a:off x="1185896" y="2636912"/>
            <a:ext cx="306645" cy="2315603"/>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47" name="Rounded Rectangle 46"/>
          <p:cNvSpPr/>
          <p:nvPr/>
        </p:nvSpPr>
        <p:spPr>
          <a:xfrm>
            <a:off x="177784" y="4952515"/>
            <a:ext cx="2016224" cy="96363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Bands are structured with the highest marks at the top of the marking grid (in Band 5) and the lowest at the bottom (in Band 1).</a:t>
            </a:r>
            <a:endParaRPr lang="en-GB" sz="1000" dirty="0">
              <a:latin typeface="Arial" panose="020B0604020202020204" pitchFamily="34" charset="0"/>
              <a:cs typeface="Arial" panose="020B0604020202020204" pitchFamily="34" charset="0"/>
            </a:endParaRPr>
          </a:p>
        </p:txBody>
      </p:sp>
      <p:cxnSp>
        <p:nvCxnSpPr>
          <p:cNvPr id="46" name="Straight Arrow Connector 45"/>
          <p:cNvCxnSpPr>
            <a:stCxn id="48" idx="0"/>
          </p:cNvCxnSpPr>
          <p:nvPr/>
        </p:nvCxnSpPr>
        <p:spPr>
          <a:xfrm flipV="1">
            <a:off x="3347864" y="2564906"/>
            <a:ext cx="1008112" cy="238761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3347864" y="3645024"/>
            <a:ext cx="1008112" cy="130749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48" idx="0"/>
          </p:cNvCxnSpPr>
          <p:nvPr/>
        </p:nvCxnSpPr>
        <p:spPr>
          <a:xfrm flipV="1">
            <a:off x="3347864" y="3140970"/>
            <a:ext cx="1008112" cy="181154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27" idx="0"/>
          </p:cNvCxnSpPr>
          <p:nvPr/>
        </p:nvCxnSpPr>
        <p:spPr>
          <a:xfrm flipH="1" flipV="1">
            <a:off x="4770023" y="4046743"/>
            <a:ext cx="792088" cy="1086067"/>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27" idx="0"/>
          </p:cNvCxnSpPr>
          <p:nvPr/>
        </p:nvCxnSpPr>
        <p:spPr>
          <a:xfrm flipH="1" flipV="1">
            <a:off x="4932040" y="4583838"/>
            <a:ext cx="630071" cy="54897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a:xfrm>
            <a:off x="6432802" y="5119597"/>
            <a:ext cx="1872208" cy="809768"/>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Under-developed </a:t>
            </a:r>
            <a:r>
              <a:rPr lang="en-GB" sz="1000" dirty="0">
                <a:latin typeface="Arial" panose="020B0604020202020204" pitchFamily="34" charset="0"/>
                <a:cs typeface="Arial" panose="020B0604020202020204" pitchFamily="34" charset="0"/>
              </a:rPr>
              <a:t>and </a:t>
            </a:r>
            <a:r>
              <a:rPr lang="en-GB" sz="1000" dirty="0" smtClean="0">
                <a:latin typeface="Arial" panose="020B0604020202020204" pitchFamily="34" charset="0"/>
                <a:cs typeface="Arial" panose="020B0604020202020204" pitchFamily="34" charset="0"/>
              </a:rPr>
              <a:t>ineffective </a:t>
            </a:r>
            <a:r>
              <a:rPr lang="en-GB" sz="1000" dirty="0">
                <a:latin typeface="Arial" panose="020B0604020202020204" pitchFamily="34" charset="0"/>
                <a:cs typeface="Arial" panose="020B0604020202020204" pitchFamily="34" charset="0"/>
              </a:rPr>
              <a:t>are used in Bands 1 and 2 </a:t>
            </a:r>
            <a:r>
              <a:rPr lang="en-GB" sz="1000" dirty="0" smtClean="0">
                <a:latin typeface="Arial" panose="020B0604020202020204" pitchFamily="34" charset="0"/>
                <a:cs typeface="Arial" panose="020B0604020202020204" pitchFamily="34" charset="0"/>
              </a:rPr>
              <a:t>in the </a:t>
            </a:r>
            <a:r>
              <a:rPr lang="en-GB" sz="1000" dirty="0">
                <a:latin typeface="Arial" panose="020B0604020202020204" pitchFamily="34" charset="0"/>
                <a:cs typeface="Arial" panose="020B0604020202020204" pitchFamily="34" charset="0"/>
              </a:rPr>
              <a:t>marking </a:t>
            </a:r>
            <a:r>
              <a:rPr lang="en-GB" sz="1000" dirty="0" smtClean="0">
                <a:latin typeface="Arial" panose="020B0604020202020204" pitchFamily="34" charset="0"/>
                <a:cs typeface="Arial" panose="020B0604020202020204" pitchFamily="34" charset="0"/>
              </a:rPr>
              <a:t>grids for AO2 only.</a:t>
            </a:r>
            <a:endParaRPr lang="en-GB" sz="1000" dirty="0">
              <a:latin typeface="Arial" panose="020B0604020202020204" pitchFamily="34" charset="0"/>
              <a:cs typeface="Arial" panose="020B0604020202020204" pitchFamily="34" charset="0"/>
            </a:endParaRPr>
          </a:p>
        </p:txBody>
      </p:sp>
      <p:cxnSp>
        <p:nvCxnSpPr>
          <p:cNvPr id="34" name="Straight Arrow Connector 33"/>
          <p:cNvCxnSpPr>
            <a:stCxn id="33" idx="0"/>
          </p:cNvCxnSpPr>
          <p:nvPr/>
        </p:nvCxnSpPr>
        <p:spPr>
          <a:xfrm flipH="1" flipV="1">
            <a:off x="5796136" y="4285105"/>
            <a:ext cx="1572770" cy="83449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114" name="Straight Arrow Connector 113"/>
          <p:cNvCxnSpPr>
            <a:stCxn id="33" idx="0"/>
          </p:cNvCxnSpPr>
          <p:nvPr/>
        </p:nvCxnSpPr>
        <p:spPr>
          <a:xfrm flipH="1" flipV="1">
            <a:off x="5247075" y="4702351"/>
            <a:ext cx="2121831" cy="41724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0018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subTnLst>
                                    <p:set>
                                      <p:cBhvr override="childStyle">
                                        <p:cTn dur="1" fill="hold" display="0" masterRel="nextClick" afterEffect="1"/>
                                        <p:tgtEl>
                                          <p:spTgt spid="47"/>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500"/>
                                        <p:tgtEl>
                                          <p:spTgt spid="45"/>
                                        </p:tgtEl>
                                      </p:cBhvr>
                                    </p:animEffect>
                                  </p:childTnLst>
                                  <p:subTnLst>
                                    <p:set>
                                      <p:cBhvr override="childStyle">
                                        <p:cTn dur="1" fill="hold" display="0" masterRel="nextClick" afterEffect="1"/>
                                        <p:tgtEl>
                                          <p:spTgt spid="45"/>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fade">
                                      <p:cBhvr>
                                        <p:cTn id="15"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fade">
                                      <p:cBhvr>
                                        <p:cTn id="18" dur="500"/>
                                        <p:tgtEl>
                                          <p:spTgt spid="46"/>
                                        </p:tgtEl>
                                      </p:cBhvr>
                                    </p:animEffect>
                                  </p:childTnLst>
                                  <p:subTnLst>
                                    <p:set>
                                      <p:cBhvr override="childStyle">
                                        <p:cTn dur="1" fill="hold" display="0" masterRel="nextClick" afterEffect="1"/>
                                        <p:tgtEl>
                                          <p:spTgt spid="46"/>
                                        </p:tgtEl>
                                        <p:attrNameLst>
                                          <p:attrName>style.visibility</p:attrName>
                                        </p:attrNameLst>
                                      </p:cBhvr>
                                      <p:to>
                                        <p:strVal val="hidden"/>
                                      </p:to>
                                    </p:set>
                                  </p:subTnLst>
                                </p:cTn>
                              </p:par>
                              <p:par>
                                <p:cTn id="19" presetID="10" presetClass="entr" presetSubtype="0" fill="hold" nodeType="with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fade">
                                      <p:cBhvr>
                                        <p:cTn id="21" dur="500"/>
                                        <p:tgtEl>
                                          <p:spTgt spid="51"/>
                                        </p:tgtEl>
                                      </p:cBhvr>
                                    </p:animEffect>
                                  </p:childTnLst>
                                  <p:subTnLst>
                                    <p:set>
                                      <p:cBhvr override="childStyle">
                                        <p:cTn dur="1" fill="hold" display="0" masterRel="nextClick" afterEffect="1"/>
                                        <p:tgtEl>
                                          <p:spTgt spid="51"/>
                                        </p:tgtEl>
                                        <p:attrNameLst>
                                          <p:attrName>style.visibility</p:attrName>
                                        </p:attrNameLst>
                                      </p:cBhvr>
                                      <p:to>
                                        <p:strVal val="hidden"/>
                                      </p:to>
                                    </p:set>
                                  </p:subTnLst>
                                </p:cTn>
                              </p:par>
                              <p:par>
                                <p:cTn id="22" presetID="10" presetClass="entr" presetSubtype="0" fill="hold" nodeType="with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fade">
                                      <p:cBhvr>
                                        <p:cTn id="24" dur="500"/>
                                        <p:tgtEl>
                                          <p:spTgt spid="41"/>
                                        </p:tgtEl>
                                      </p:cBhvr>
                                    </p:animEffect>
                                  </p:childTnLst>
                                  <p:subTnLst>
                                    <p:set>
                                      <p:cBhvr override="childStyle">
                                        <p:cTn dur="1" fill="hold" display="0" masterRel="nextClick" afterEffect="1"/>
                                        <p:tgtEl>
                                          <p:spTgt spid="41"/>
                                        </p:tgtEl>
                                        <p:attrNameLst>
                                          <p:attrName>style.visibility</p:attrName>
                                        </p:attrNameLst>
                                      </p:cBhvr>
                                      <p:to>
                                        <p:strVal val="hidden"/>
                                      </p:to>
                                    </p:set>
                                  </p:sub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subTnLst>
                                    <p:set>
                                      <p:cBhvr override="childStyle">
                                        <p:cTn dur="1" fill="hold" display="0" masterRel="nextClick" afterEffect="1"/>
                                        <p:tgtEl>
                                          <p:spTgt spid="27"/>
                                        </p:tgtEl>
                                        <p:attrNameLst>
                                          <p:attrName>style.visibility</p:attrName>
                                        </p:attrNameLst>
                                      </p:cBhvr>
                                      <p:to>
                                        <p:strVal val="hidden"/>
                                      </p:to>
                                    </p:set>
                                  </p:subTnLst>
                                </p:cTn>
                              </p:par>
                              <p:par>
                                <p:cTn id="30" presetID="10" presetClass="entr" presetSubtype="0" fill="hold" nodeType="with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fade">
                                      <p:cBhvr>
                                        <p:cTn id="32" dur="500"/>
                                        <p:tgtEl>
                                          <p:spTgt spid="55"/>
                                        </p:tgtEl>
                                      </p:cBhvr>
                                    </p:animEffect>
                                  </p:childTnLst>
                                  <p:subTnLst>
                                    <p:set>
                                      <p:cBhvr override="childStyle">
                                        <p:cTn dur="1" fill="hold" display="0" masterRel="nextClick" afterEffect="1"/>
                                        <p:tgtEl>
                                          <p:spTgt spid="55"/>
                                        </p:tgtEl>
                                        <p:attrNameLst>
                                          <p:attrName>style.visibility</p:attrName>
                                        </p:attrNameLst>
                                      </p:cBhvr>
                                      <p:to>
                                        <p:strVal val="hidden"/>
                                      </p:to>
                                    </p:set>
                                  </p:subTnLst>
                                </p:cTn>
                              </p:par>
                              <p:par>
                                <p:cTn id="33" presetID="10" presetClass="entr" presetSubtype="0" fill="hold" nodeType="with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subTnLst>
                                    <p:set>
                                      <p:cBhvr override="childStyle">
                                        <p:cTn dur="1" fill="hold" display="0" masterRel="nextClick" afterEffect="1"/>
                                        <p:tgtEl>
                                          <p:spTgt spid="50"/>
                                        </p:tgtEl>
                                        <p:attrNameLst>
                                          <p:attrName>style.visibility</p:attrName>
                                        </p:attrNameLst>
                                      </p:cBhvr>
                                      <p:to>
                                        <p:strVal val="hidden"/>
                                      </p:to>
                                    </p:set>
                                  </p:sub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par>
                                <p:cTn id="41" presetID="10" presetClass="entr" presetSubtype="0" fill="hold" nodeType="withEffect">
                                  <p:stCondLst>
                                    <p:cond delay="0"/>
                                  </p:stCondLst>
                                  <p:childTnLst>
                                    <p:set>
                                      <p:cBhvr>
                                        <p:cTn id="42" dur="1" fill="hold">
                                          <p:stCondLst>
                                            <p:cond delay="0"/>
                                          </p:stCondLst>
                                        </p:cTn>
                                        <p:tgtEl>
                                          <p:spTgt spid="114"/>
                                        </p:tgtEl>
                                        <p:attrNameLst>
                                          <p:attrName>style.visibility</p:attrName>
                                        </p:attrNameLst>
                                      </p:cBhvr>
                                      <p:to>
                                        <p:strVal val="visible"/>
                                      </p:to>
                                    </p:set>
                                    <p:animEffect transition="in" filter="fade">
                                      <p:cBhvr>
                                        <p:cTn id="43" dur="500"/>
                                        <p:tgtEl>
                                          <p:spTgt spid="114"/>
                                        </p:tgtEl>
                                      </p:cBhvr>
                                    </p:animEffect>
                                  </p:childTnLst>
                                  <p:subTnLst>
                                    <p:set>
                                      <p:cBhvr override="childStyle">
                                        <p:cTn dur="1" fill="hold" display="0" masterRel="nextClick" afterEffect="1"/>
                                        <p:tgtEl>
                                          <p:spTgt spid="114"/>
                                        </p:tgtEl>
                                        <p:attrNameLst>
                                          <p:attrName>style.visibility</p:attrName>
                                        </p:attrNameLst>
                                      </p:cBhvr>
                                      <p:to>
                                        <p:strVal val="hidden"/>
                                      </p:to>
                                    </p:set>
                                  </p:subTnLst>
                                </p:cTn>
                              </p:par>
                              <p:par>
                                <p:cTn id="44" presetID="10" presetClass="entr" presetSubtype="0" fill="hold"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48" grpId="0" animBg="1"/>
      <p:bldP spid="47" grpId="0" animBg="1"/>
      <p:bldP spid="3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571184" cy="5649491"/>
          </a:xfrm>
        </p:spPr>
        <p:txBody>
          <a:bodyPr>
            <a:normAutofit/>
          </a:bodyPr>
          <a:lstStyle/>
          <a:p>
            <a:pPr marL="0" indent="0" algn="ctr">
              <a:buNone/>
            </a:pPr>
            <a:endParaRPr lang="en-US" sz="1400" b="1" dirty="0" smtClean="0"/>
          </a:p>
          <a:p>
            <a:pPr marL="0" indent="0" algn="ctr">
              <a:buNone/>
            </a:pPr>
            <a:r>
              <a:rPr lang="en-US" sz="1400" b="1" dirty="0"/>
              <a:t>Marking criteria (Specification Section 3f) </a:t>
            </a:r>
          </a:p>
          <a:p>
            <a:pPr marL="0" indent="0">
              <a:buNone/>
            </a:pPr>
            <a:r>
              <a:rPr lang="en-US" sz="1400" b="1" dirty="0" smtClean="0"/>
              <a:t> </a:t>
            </a:r>
            <a:endParaRPr lang="en-US" sz="1400" b="1" dirty="0"/>
          </a:p>
          <a:p>
            <a:pPr marL="0" indent="0">
              <a:buNone/>
            </a:pPr>
            <a:r>
              <a:rPr lang="en-US" sz="1400" dirty="0"/>
              <a:t>The following table shows where Assessment Objectives are targeted in this component and which evidence it is related to. </a:t>
            </a:r>
          </a:p>
          <a:p>
            <a:pPr marL="0" indent="0">
              <a:buNone/>
            </a:pPr>
            <a:endParaRPr lang="en-US" sz="1400" b="1" dirty="0" smtClean="0"/>
          </a:p>
          <a:p>
            <a:pPr marL="0" indent="0">
              <a:buNone/>
            </a:pPr>
            <a:endParaRPr lang="en-US" sz="1400" b="1" dirty="0" smtClean="0"/>
          </a:p>
        </p:txBody>
      </p:sp>
      <p:sp>
        <p:nvSpPr>
          <p:cNvPr id="31" name="Rounded Rectangle 30"/>
          <p:cNvSpPr/>
          <p:nvPr/>
        </p:nvSpPr>
        <p:spPr>
          <a:xfrm>
            <a:off x="7111859" y="3803731"/>
            <a:ext cx="1652441" cy="66131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Each row of this table is assessed in a separate marking grid. </a:t>
            </a:r>
            <a:endParaRPr lang="en-GB" sz="1000" dirty="0">
              <a:latin typeface="Arial" panose="020B0604020202020204" pitchFamily="34" charset="0"/>
              <a:cs typeface="Arial" panose="020B0604020202020204" pitchFamily="34" charset="0"/>
            </a:endParaRPr>
          </a:p>
        </p:txBody>
      </p:sp>
      <p:sp>
        <p:nvSpPr>
          <p:cNvPr id="33" name="Rounded Rectangle 32"/>
          <p:cNvSpPr/>
          <p:nvPr/>
        </p:nvSpPr>
        <p:spPr>
          <a:xfrm>
            <a:off x="7039343" y="4634604"/>
            <a:ext cx="1709121" cy="666604"/>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AO4 is marked holistically across all of the portfolio.</a:t>
            </a:r>
            <a:endParaRPr lang="en-GB" sz="1000" dirty="0">
              <a:latin typeface="Arial" panose="020B0604020202020204" pitchFamily="34" charset="0"/>
              <a:cs typeface="Arial" panose="020B0604020202020204" pitchFamily="34" charset="0"/>
            </a:endParaRPr>
          </a:p>
        </p:txBody>
      </p:sp>
      <p:sp>
        <p:nvSpPr>
          <p:cNvPr id="47" name="Rounded Rectangle 46"/>
          <p:cNvSpPr/>
          <p:nvPr/>
        </p:nvSpPr>
        <p:spPr>
          <a:xfrm>
            <a:off x="7051915" y="1916832"/>
            <a:ext cx="2016224" cy="72272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is the Assessment </a:t>
            </a:r>
            <a:r>
              <a:rPr lang="en-GB" sz="1000" dirty="0">
                <a:latin typeface="Arial" panose="020B0604020202020204" pitchFamily="34" charset="0"/>
                <a:cs typeface="Arial" panose="020B0604020202020204" pitchFamily="34" charset="0"/>
              </a:rPr>
              <a:t>O</a:t>
            </a:r>
            <a:r>
              <a:rPr lang="en-GB" sz="1000" dirty="0" smtClean="0">
                <a:latin typeface="Arial" panose="020B0604020202020204" pitchFamily="34" charset="0"/>
                <a:cs typeface="Arial" panose="020B0604020202020204" pitchFamily="34" charset="0"/>
              </a:rPr>
              <a:t>bjective which is being assessed as part of this component.</a:t>
            </a:r>
            <a:endParaRPr lang="en-GB" sz="1000" dirty="0">
              <a:latin typeface="Arial" panose="020B0604020202020204" pitchFamily="34" charset="0"/>
              <a:cs typeface="Arial" panose="020B0604020202020204" pitchFamily="34" charset="0"/>
            </a:endParaRPr>
          </a:p>
        </p:txBody>
      </p:sp>
      <p:sp>
        <p:nvSpPr>
          <p:cNvPr id="48" name="Rounded Rectangle 47"/>
          <p:cNvSpPr/>
          <p:nvPr/>
        </p:nvSpPr>
        <p:spPr>
          <a:xfrm>
            <a:off x="7111859" y="2881291"/>
            <a:ext cx="1800200" cy="69172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is where this Assessment Objective is assessed in the work submitted by the candidate.</a:t>
            </a:r>
          </a:p>
        </p:txBody>
      </p:sp>
      <p:graphicFrame>
        <p:nvGraphicFramePr>
          <p:cNvPr id="7" name="Table 6"/>
          <p:cNvGraphicFramePr>
            <a:graphicFrameLocks noGrp="1"/>
          </p:cNvGraphicFramePr>
          <p:nvPr>
            <p:extLst>
              <p:ext uri="{D42A27DB-BD31-4B8C-83A1-F6EECF244321}">
                <p14:modId xmlns:p14="http://schemas.microsoft.com/office/powerpoint/2010/main" val="1264187861"/>
              </p:ext>
            </p:extLst>
          </p:nvPr>
        </p:nvGraphicFramePr>
        <p:xfrm>
          <a:off x="539552" y="1916832"/>
          <a:ext cx="6354706" cy="3002626"/>
        </p:xfrm>
        <a:graphic>
          <a:graphicData uri="http://schemas.openxmlformats.org/drawingml/2006/table">
            <a:tbl>
              <a:tblPr firstRow="1" bandRow="1">
                <a:tableStyleId>{00A15C55-8517-42AA-B614-E9B94910E393}</a:tableStyleId>
              </a:tblPr>
              <a:tblGrid>
                <a:gridCol w="4044353"/>
                <a:gridCol w="2310353"/>
              </a:tblGrid>
              <a:tr h="236955">
                <a:tc>
                  <a:txBody>
                    <a:bodyPr/>
                    <a:lstStyle/>
                    <a:p>
                      <a:pPr>
                        <a:lnSpc>
                          <a:spcPts val="1300"/>
                        </a:lnSpc>
                        <a:spcBef>
                          <a:spcPts val="1000"/>
                        </a:spcBef>
                        <a:spcAft>
                          <a:spcPts val="1000"/>
                        </a:spcAft>
                      </a:pPr>
                      <a:r>
                        <a:rPr lang="en-GB" sz="1400" dirty="0">
                          <a:effectLst/>
                          <a:latin typeface="Arial" panose="020B0604020202020204" pitchFamily="34" charset="0"/>
                          <a:cs typeface="Arial" panose="020B0604020202020204" pitchFamily="34" charset="0"/>
                        </a:rPr>
                        <a:t>Assessment Objective</a:t>
                      </a:r>
                      <a:endParaRPr lang="en-GB" sz="1400" dirty="0">
                        <a:effectLst/>
                        <a:latin typeface="Arial" panose="020B0604020202020204" pitchFamily="34" charset="0"/>
                        <a:ea typeface="Times New Roman"/>
                        <a:cs typeface="Arial" panose="020B0604020202020204" pitchFamily="34" charset="0"/>
                      </a:endParaRPr>
                    </a:p>
                  </a:txBody>
                  <a:tcPr/>
                </a:tc>
                <a:tc>
                  <a:txBody>
                    <a:bodyPr/>
                    <a:lstStyle/>
                    <a:p>
                      <a:pPr>
                        <a:lnSpc>
                          <a:spcPts val="1300"/>
                        </a:lnSpc>
                        <a:spcBef>
                          <a:spcPts val="1000"/>
                        </a:spcBef>
                        <a:spcAft>
                          <a:spcPts val="1000"/>
                        </a:spcAft>
                      </a:pPr>
                      <a:r>
                        <a:rPr lang="en-GB" sz="1400">
                          <a:effectLst/>
                          <a:latin typeface="Arial" panose="020B0604020202020204" pitchFamily="34" charset="0"/>
                          <a:cs typeface="Arial" panose="020B0604020202020204" pitchFamily="34" charset="0"/>
                        </a:rPr>
                        <a:t>Evidence submitted</a:t>
                      </a:r>
                      <a:endParaRPr lang="en-GB" sz="1400">
                        <a:effectLst/>
                        <a:latin typeface="Arial" panose="020B0604020202020204" pitchFamily="34" charset="0"/>
                        <a:ea typeface="Times New Roman"/>
                        <a:cs typeface="Arial" panose="020B0604020202020204" pitchFamily="34" charset="0"/>
                      </a:endParaRPr>
                    </a:p>
                  </a:txBody>
                  <a:tcPr/>
                </a:tc>
              </a:tr>
              <a:tr h="823893">
                <a:tc>
                  <a:txBody>
                    <a:bodyPr/>
                    <a:lstStyle/>
                    <a:p>
                      <a:pPr>
                        <a:lnSpc>
                          <a:spcPts val="1300"/>
                        </a:lnSpc>
                        <a:spcBef>
                          <a:spcPts val="1000"/>
                        </a:spcBef>
                        <a:spcAft>
                          <a:spcPts val="1000"/>
                        </a:spcAft>
                      </a:pPr>
                      <a:r>
                        <a:rPr lang="en-GB" sz="1400" dirty="0">
                          <a:effectLst/>
                          <a:latin typeface="Arial" panose="020B0604020202020204" pitchFamily="34" charset="0"/>
                          <a:cs typeface="Arial" panose="020B0604020202020204" pitchFamily="34" charset="0"/>
                        </a:rPr>
                        <a:t>AO1 – </a:t>
                      </a:r>
                      <a:r>
                        <a:rPr lang="en-US" sz="1400" dirty="0" smtClean="0">
                          <a:effectLst/>
                          <a:latin typeface="Arial" panose="020B0604020202020204" pitchFamily="34" charset="0"/>
                          <a:cs typeface="Arial" panose="020B0604020202020204" pitchFamily="34" charset="0"/>
                        </a:rPr>
                        <a:t>Create and develop ideas to communicate meaning for theatrical performance</a:t>
                      </a:r>
                      <a:endParaRPr lang="en-GB" sz="1400" dirty="0">
                        <a:effectLst/>
                        <a:latin typeface="Arial" panose="020B0604020202020204" pitchFamily="34" charset="0"/>
                        <a:ea typeface="Times New Roman"/>
                        <a:cs typeface="Arial" panose="020B0604020202020204" pitchFamily="34" charset="0"/>
                      </a:endParaRPr>
                    </a:p>
                  </a:txBody>
                  <a:tcPr/>
                </a:tc>
                <a:tc>
                  <a:txBody>
                    <a:bodyPr/>
                    <a:lstStyle/>
                    <a:p>
                      <a:pPr>
                        <a:lnSpc>
                          <a:spcPts val="1300"/>
                        </a:lnSpc>
                        <a:spcBef>
                          <a:spcPts val="1000"/>
                        </a:spcBef>
                        <a:spcAft>
                          <a:spcPts val="1000"/>
                        </a:spcAft>
                      </a:pPr>
                      <a:r>
                        <a:rPr lang="en-GB" sz="1400" dirty="0" smtClean="0">
                          <a:effectLst/>
                          <a:latin typeface="Arial" panose="020B0604020202020204" pitchFamily="34" charset="0"/>
                          <a:cs typeface="Arial" panose="020B0604020202020204" pitchFamily="34" charset="0"/>
                        </a:rPr>
                        <a:t>Portfolio section</a:t>
                      </a:r>
                      <a:r>
                        <a:rPr lang="en-GB" sz="1400" baseline="0" dirty="0" smtClean="0">
                          <a:effectLst/>
                          <a:latin typeface="Arial" panose="020B0604020202020204" pitchFamily="34" charset="0"/>
                          <a:cs typeface="Arial" panose="020B0604020202020204" pitchFamily="34" charset="0"/>
                        </a:rPr>
                        <a:t> 1</a:t>
                      </a:r>
                      <a:endParaRPr lang="en-GB" sz="1400" dirty="0">
                        <a:effectLst/>
                        <a:latin typeface="Arial" panose="020B0604020202020204" pitchFamily="34" charset="0"/>
                        <a:ea typeface="Times New Roman"/>
                        <a:cs typeface="Arial" panose="020B0604020202020204" pitchFamily="34" charset="0"/>
                      </a:endParaRPr>
                    </a:p>
                  </a:txBody>
                  <a:tcPr/>
                </a:tc>
              </a:tr>
              <a:tr h="823893">
                <a:tc>
                  <a:txBody>
                    <a:bodyPr/>
                    <a:lstStyle/>
                    <a:p>
                      <a:pPr>
                        <a:lnSpc>
                          <a:spcPts val="1300"/>
                        </a:lnSpc>
                        <a:spcBef>
                          <a:spcPts val="1000"/>
                        </a:spcBef>
                        <a:spcAft>
                          <a:spcPts val="1000"/>
                        </a:spcAft>
                      </a:pPr>
                      <a:r>
                        <a:rPr lang="en-GB" sz="1400" dirty="0">
                          <a:effectLst/>
                          <a:latin typeface="Arial" panose="020B0604020202020204" pitchFamily="34" charset="0"/>
                          <a:cs typeface="Arial" panose="020B0604020202020204" pitchFamily="34" charset="0"/>
                        </a:rPr>
                        <a:t>AO1 – </a:t>
                      </a:r>
                      <a:r>
                        <a:rPr lang="en-US" sz="1400" dirty="0" smtClean="0">
                          <a:effectLst/>
                          <a:latin typeface="Arial" panose="020B0604020202020204" pitchFamily="34" charset="0"/>
                          <a:cs typeface="Arial" panose="020B0604020202020204" pitchFamily="34" charset="0"/>
                        </a:rPr>
                        <a:t>Create and develop ideas to communicate meaning for theatrical performance</a:t>
                      </a:r>
                      <a:endParaRPr lang="en-GB" sz="1400" dirty="0">
                        <a:effectLst/>
                        <a:latin typeface="Arial" panose="020B0604020202020204" pitchFamily="34" charset="0"/>
                        <a:ea typeface="Times New Roman"/>
                        <a:cs typeface="Arial" panose="020B0604020202020204" pitchFamily="34" charset="0"/>
                      </a:endParaRPr>
                    </a:p>
                  </a:txBody>
                  <a:tcPr/>
                </a:tc>
                <a:tc>
                  <a:txBody>
                    <a:bodyPr/>
                    <a:lstStyle/>
                    <a:p>
                      <a:pPr>
                        <a:lnSpc>
                          <a:spcPts val="1300"/>
                        </a:lnSpc>
                        <a:spcBef>
                          <a:spcPts val="1000"/>
                        </a:spcBef>
                        <a:spcAft>
                          <a:spcPts val="1000"/>
                        </a:spcAft>
                      </a:pPr>
                      <a:r>
                        <a:rPr lang="en-GB" sz="1400" dirty="0" smtClean="0">
                          <a:effectLst/>
                          <a:latin typeface="Arial" panose="020B0604020202020204" pitchFamily="34" charset="0"/>
                          <a:cs typeface="Arial" panose="020B0604020202020204" pitchFamily="34" charset="0"/>
                        </a:rPr>
                        <a:t>Portfolio section 2</a:t>
                      </a:r>
                      <a:endParaRPr lang="en-GB" sz="1400" dirty="0">
                        <a:effectLst/>
                        <a:latin typeface="Arial" panose="020B0604020202020204" pitchFamily="34" charset="0"/>
                        <a:ea typeface="Times New Roman"/>
                        <a:cs typeface="Arial" panose="020B0604020202020204" pitchFamily="34" charset="0"/>
                      </a:endParaRPr>
                    </a:p>
                  </a:txBody>
                  <a:tcPr/>
                </a:tc>
              </a:tr>
              <a:tr h="543946">
                <a:tc>
                  <a:txBody>
                    <a:bodyPr/>
                    <a:lstStyle/>
                    <a:p>
                      <a:pPr>
                        <a:lnSpc>
                          <a:spcPts val="1300"/>
                        </a:lnSpc>
                        <a:spcBef>
                          <a:spcPts val="1000"/>
                        </a:spcBef>
                        <a:spcAft>
                          <a:spcPts val="1000"/>
                        </a:spcAft>
                      </a:pPr>
                      <a:r>
                        <a:rPr lang="en-GB" sz="1400">
                          <a:effectLst/>
                          <a:latin typeface="Arial" panose="020B0604020202020204" pitchFamily="34" charset="0"/>
                          <a:cs typeface="Arial" panose="020B0604020202020204" pitchFamily="34" charset="0"/>
                        </a:rPr>
                        <a:t>AO4 – Analyse and evaluate their own work and the work of others</a:t>
                      </a:r>
                      <a:endParaRPr lang="en-GB" sz="1400">
                        <a:effectLst/>
                        <a:latin typeface="Arial" panose="020B0604020202020204" pitchFamily="34" charset="0"/>
                        <a:ea typeface="Times New Roman"/>
                        <a:cs typeface="Arial" panose="020B0604020202020204" pitchFamily="34" charset="0"/>
                      </a:endParaRPr>
                    </a:p>
                  </a:txBody>
                  <a:tcPr/>
                </a:tc>
                <a:tc>
                  <a:txBody>
                    <a:bodyPr/>
                    <a:lstStyle/>
                    <a:p>
                      <a:pPr>
                        <a:lnSpc>
                          <a:spcPts val="1300"/>
                        </a:lnSpc>
                        <a:spcBef>
                          <a:spcPts val="1000"/>
                        </a:spcBef>
                        <a:spcAft>
                          <a:spcPts val="1000"/>
                        </a:spcAft>
                      </a:pPr>
                      <a:r>
                        <a:rPr lang="en-GB" sz="1400" dirty="0" smtClean="0">
                          <a:effectLst/>
                          <a:latin typeface="Arial" panose="020B0604020202020204" pitchFamily="34" charset="0"/>
                          <a:cs typeface="Arial" panose="020B0604020202020204" pitchFamily="34" charset="0"/>
                        </a:rPr>
                        <a:t>Whole portfolio</a:t>
                      </a:r>
                      <a:endParaRPr lang="en-GB" sz="1400" dirty="0">
                        <a:effectLst/>
                        <a:latin typeface="Arial" panose="020B0604020202020204" pitchFamily="34" charset="0"/>
                        <a:ea typeface="Times New Roman"/>
                        <a:cs typeface="Arial" panose="020B0604020202020204" pitchFamily="34" charset="0"/>
                      </a:endParaRPr>
                    </a:p>
                  </a:txBody>
                  <a:tcPr/>
                </a:tc>
              </a:tr>
              <a:tr h="554354">
                <a:tc>
                  <a:txBody>
                    <a:bodyPr/>
                    <a:lstStyle/>
                    <a:p>
                      <a:pPr>
                        <a:lnSpc>
                          <a:spcPts val="1300"/>
                        </a:lnSpc>
                        <a:spcBef>
                          <a:spcPts val="1000"/>
                        </a:spcBef>
                        <a:spcAft>
                          <a:spcPts val="1000"/>
                        </a:spcAft>
                      </a:pPr>
                      <a:r>
                        <a:rPr lang="en-GB" sz="1400" dirty="0">
                          <a:effectLst/>
                          <a:latin typeface="Arial" panose="020B0604020202020204" pitchFamily="34" charset="0"/>
                          <a:cs typeface="Arial" panose="020B0604020202020204" pitchFamily="34" charset="0"/>
                        </a:rPr>
                        <a:t>AO2 – Apply theatrical skills to realise artistic intentions in live performance</a:t>
                      </a:r>
                      <a:endParaRPr lang="en-GB" sz="1400" dirty="0">
                        <a:effectLst/>
                        <a:latin typeface="Arial" panose="020B0604020202020204" pitchFamily="34" charset="0"/>
                        <a:ea typeface="Times New Roman"/>
                        <a:cs typeface="Arial" panose="020B0604020202020204" pitchFamily="34" charset="0"/>
                      </a:endParaRPr>
                    </a:p>
                  </a:txBody>
                  <a:tcPr/>
                </a:tc>
                <a:tc>
                  <a:txBody>
                    <a:bodyPr/>
                    <a:lstStyle/>
                    <a:p>
                      <a:pPr>
                        <a:lnSpc>
                          <a:spcPts val="1300"/>
                        </a:lnSpc>
                        <a:spcBef>
                          <a:spcPts val="1000"/>
                        </a:spcBef>
                        <a:spcAft>
                          <a:spcPts val="1000"/>
                        </a:spcAft>
                      </a:pPr>
                      <a:r>
                        <a:rPr lang="en-GB" sz="1400" dirty="0">
                          <a:effectLst/>
                          <a:latin typeface="Arial" panose="020B0604020202020204" pitchFamily="34" charset="0"/>
                          <a:cs typeface="Arial" panose="020B0604020202020204" pitchFamily="34" charset="0"/>
                        </a:rPr>
                        <a:t>Performance</a:t>
                      </a:r>
                      <a:endParaRPr lang="en-GB" sz="1400" dirty="0">
                        <a:effectLst/>
                        <a:latin typeface="Arial" panose="020B0604020202020204" pitchFamily="34" charset="0"/>
                        <a:ea typeface="Times New Roman"/>
                        <a:cs typeface="Arial" panose="020B0604020202020204" pitchFamily="34" charset="0"/>
                      </a:endParaRPr>
                    </a:p>
                  </a:txBody>
                  <a:tcPr/>
                </a:tc>
              </a:tr>
            </a:tbl>
          </a:graphicData>
        </a:graphic>
      </p:graphicFrame>
      <p:cxnSp>
        <p:nvCxnSpPr>
          <p:cNvPr id="45" name="Straight Arrow Connector 44"/>
          <p:cNvCxnSpPr>
            <a:stCxn id="47" idx="1"/>
          </p:cNvCxnSpPr>
          <p:nvPr/>
        </p:nvCxnSpPr>
        <p:spPr>
          <a:xfrm flipH="1" flipV="1">
            <a:off x="3779912" y="2060848"/>
            <a:ext cx="3272003" cy="21734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48" idx="1"/>
          </p:cNvCxnSpPr>
          <p:nvPr/>
        </p:nvCxnSpPr>
        <p:spPr>
          <a:xfrm flipH="1" flipV="1">
            <a:off x="5868144" y="2420888"/>
            <a:ext cx="1243715" cy="80626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31" idx="1"/>
          </p:cNvCxnSpPr>
          <p:nvPr/>
        </p:nvCxnSpPr>
        <p:spPr>
          <a:xfrm flipH="1" flipV="1">
            <a:off x="5940152" y="3384926"/>
            <a:ext cx="1171707" cy="749463"/>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7" name="Rounded Rectangle 36"/>
          <p:cNvSpPr/>
          <p:nvPr/>
        </p:nvSpPr>
        <p:spPr>
          <a:xfrm>
            <a:off x="6748076" y="5529503"/>
            <a:ext cx="2016224" cy="78322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marks awarded for each marking grid are added together to give the total mark for the component.</a:t>
            </a:r>
            <a:endParaRPr lang="en-GB" sz="1000" dirty="0">
              <a:latin typeface="Arial" panose="020B0604020202020204" pitchFamily="34" charset="0"/>
              <a:cs typeface="Arial" panose="020B0604020202020204" pitchFamily="34" charset="0"/>
            </a:endParaRPr>
          </a:p>
        </p:txBody>
      </p:sp>
      <p:cxnSp>
        <p:nvCxnSpPr>
          <p:cNvPr id="38" name="Straight Arrow Connector 37"/>
          <p:cNvCxnSpPr>
            <a:stCxn id="37" idx="1"/>
          </p:cNvCxnSpPr>
          <p:nvPr/>
        </p:nvCxnSpPr>
        <p:spPr>
          <a:xfrm flipH="1" flipV="1">
            <a:off x="5728046" y="5229200"/>
            <a:ext cx="1020030" cy="691915"/>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33" idx="1"/>
          </p:cNvCxnSpPr>
          <p:nvPr/>
        </p:nvCxnSpPr>
        <p:spPr>
          <a:xfrm flipH="1" flipV="1">
            <a:off x="5415913" y="4178462"/>
            <a:ext cx="1623430" cy="78944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764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subTnLst>
                                    <p:set>
                                      <p:cBhvr override="childStyle">
                                        <p:cTn dur="1" fill="hold" display="0" masterRel="nextClick" afterEffect="1"/>
                                        <p:tgtEl>
                                          <p:spTgt spid="47"/>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500"/>
                                        <p:tgtEl>
                                          <p:spTgt spid="45"/>
                                        </p:tgtEl>
                                      </p:cBhvr>
                                    </p:animEffect>
                                  </p:childTnLst>
                                  <p:subTnLst>
                                    <p:set>
                                      <p:cBhvr override="childStyle">
                                        <p:cTn dur="1" fill="hold" display="0" masterRel="nextClick" afterEffect="1"/>
                                        <p:tgtEl>
                                          <p:spTgt spid="45"/>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fade">
                                      <p:cBhvr>
                                        <p:cTn id="15"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fade">
                                      <p:cBhvr>
                                        <p:cTn id="18" dur="500"/>
                                        <p:tgtEl>
                                          <p:spTgt spid="46"/>
                                        </p:tgtEl>
                                      </p:cBhvr>
                                    </p:animEffect>
                                  </p:childTnLst>
                                  <p:subTnLst>
                                    <p:set>
                                      <p:cBhvr override="childStyle">
                                        <p:cTn dur="1" fill="hold" display="0" masterRel="nextClick" afterEffect="1"/>
                                        <p:tgtEl>
                                          <p:spTgt spid="46"/>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subTnLst>
                                    <p:set>
                                      <p:cBhvr override="childStyle">
                                        <p:cTn dur="1" fill="hold" display="0" masterRel="nextClick" afterEffect="1"/>
                                        <p:tgtEl>
                                          <p:spTgt spid="32"/>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subTnLst>
                                    <p:set>
                                      <p:cBhvr override="childStyle">
                                        <p:cTn dur="1" fill="hold" display="0" masterRel="nextClick" afterEffect="1"/>
                                        <p:tgtEl>
                                          <p:spTgt spid="37"/>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fade">
                                      <p:cBhvr>
                                        <p:cTn id="42" dur="500"/>
                                        <p:tgtEl>
                                          <p:spTgt spid="38"/>
                                        </p:tgtEl>
                                      </p:cBhvr>
                                    </p:animEffect>
                                  </p:childTnLst>
                                  <p:subTnLst>
                                    <p:set>
                                      <p:cBhvr override="childStyle">
                                        <p:cTn dur="1" fill="hold" display="0" masterRel="nextClick" afterEffect="1"/>
                                        <p:tgtEl>
                                          <p:spTgt spid="38"/>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3" grpId="0" animBg="1"/>
      <p:bldP spid="47" grpId="0" animBg="1"/>
      <p:bldP spid="48" grpId="0" animBg="1"/>
      <p:bldP spid="3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571184" cy="5649491"/>
          </a:xfrm>
        </p:spPr>
        <p:txBody>
          <a:bodyPr>
            <a:normAutofit/>
          </a:bodyPr>
          <a:lstStyle/>
          <a:p>
            <a:pPr marL="0" indent="0" algn="ctr">
              <a:buNone/>
            </a:pPr>
            <a:endParaRPr lang="en-US" sz="1400" b="1" dirty="0" smtClean="0"/>
          </a:p>
          <a:p>
            <a:pPr marL="0" indent="0" algn="ctr">
              <a:buNone/>
            </a:pPr>
            <a:r>
              <a:rPr lang="en-US" sz="1400" b="1" dirty="0" smtClean="0"/>
              <a:t>AO1 Portfolio section 1</a:t>
            </a:r>
            <a:endParaRPr lang="en-US" sz="1400" b="1" dirty="0"/>
          </a:p>
          <a:p>
            <a:pPr marL="0" indent="0">
              <a:buNone/>
            </a:pPr>
            <a:r>
              <a:rPr lang="en-US" sz="1400" b="1" dirty="0"/>
              <a:t> </a:t>
            </a:r>
          </a:p>
          <a:p>
            <a:pPr marL="0" indent="0">
              <a:buNone/>
            </a:pPr>
            <a:r>
              <a:rPr lang="en-US" sz="1400" dirty="0" smtClean="0"/>
              <a:t>Learners are expected to demonstrate their ability to show:</a:t>
            </a:r>
          </a:p>
          <a:p>
            <a:pPr marL="0" indent="0">
              <a:buNone/>
            </a:pPr>
            <a:endParaRPr lang="en-US" sz="1400" dirty="0"/>
          </a:p>
          <a:p>
            <a:pPr marL="0" indent="0">
              <a:buNone/>
            </a:pPr>
            <a:endParaRPr lang="en-US" sz="1400" dirty="0"/>
          </a:p>
          <a:p>
            <a:pPr marL="0" indent="0">
              <a:buNone/>
            </a:pPr>
            <a:endParaRPr lang="en-US" sz="1400" b="1" dirty="0" smtClean="0"/>
          </a:p>
          <a:p>
            <a:pPr marL="0" indent="0">
              <a:buNone/>
            </a:pPr>
            <a:endParaRPr lang="en-US" sz="1400" b="1" dirty="0" smtClean="0"/>
          </a:p>
        </p:txBody>
      </p:sp>
      <p:sp>
        <p:nvSpPr>
          <p:cNvPr id="43" name="Rounded Rectangle 42"/>
          <p:cNvSpPr/>
          <p:nvPr/>
        </p:nvSpPr>
        <p:spPr>
          <a:xfrm>
            <a:off x="1313638" y="4728296"/>
            <a:ext cx="1368152" cy="835147"/>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Band 5 contains the maximum mark available for this section of the work.</a:t>
            </a:r>
            <a:endParaRPr lang="en-GB" sz="1000" dirty="0" smtClean="0">
              <a:effectLst/>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893506981"/>
              </p:ext>
            </p:extLst>
          </p:nvPr>
        </p:nvGraphicFramePr>
        <p:xfrm>
          <a:off x="467544" y="1844824"/>
          <a:ext cx="8208912" cy="1800200"/>
        </p:xfrm>
        <a:graphic>
          <a:graphicData uri="http://schemas.openxmlformats.org/drawingml/2006/table">
            <a:tbl>
              <a:tblPr>
                <a:tableStyleId>{00A15C55-8517-42AA-B614-E9B94910E393}</a:tableStyleId>
              </a:tblPr>
              <a:tblGrid>
                <a:gridCol w="1008112"/>
                <a:gridCol w="792088"/>
                <a:gridCol w="6408712"/>
              </a:tblGrid>
              <a:tr h="1800200">
                <a:tc>
                  <a:txBody>
                    <a:bodyPr/>
                    <a:lstStyle/>
                    <a:p>
                      <a:pPr>
                        <a:lnSpc>
                          <a:spcPts val="1300"/>
                        </a:lnSpc>
                        <a:spcBef>
                          <a:spcPts val="1000"/>
                        </a:spcBef>
                        <a:spcAft>
                          <a:spcPts val="1000"/>
                        </a:spcAft>
                      </a:pPr>
                      <a:r>
                        <a:rPr lang="en-GB" sz="1400" dirty="0">
                          <a:effectLst/>
                          <a:latin typeface="Arial" panose="020B0604020202020204" pitchFamily="34" charset="0"/>
                          <a:cs typeface="Arial" panose="020B0604020202020204" pitchFamily="34" charset="0"/>
                        </a:rPr>
                        <a:t>AO1 </a:t>
                      </a:r>
                    </a:p>
                    <a:p>
                      <a:pPr>
                        <a:lnSpc>
                          <a:spcPts val="1300"/>
                        </a:lnSpc>
                        <a:spcBef>
                          <a:spcPts val="1000"/>
                        </a:spcBef>
                        <a:spcAft>
                          <a:spcPts val="1000"/>
                        </a:spcAft>
                      </a:pPr>
                      <a:r>
                        <a:rPr lang="en-GB" sz="1400" dirty="0">
                          <a:effectLst/>
                          <a:latin typeface="Arial" panose="020B0604020202020204" pitchFamily="34" charset="0"/>
                          <a:cs typeface="Arial" panose="020B0604020202020204" pitchFamily="34" charset="0"/>
                        </a:rPr>
                        <a:t>Research </a:t>
                      </a:r>
                      <a:r>
                        <a:rPr lang="en-GB" sz="1400" dirty="0" smtClean="0">
                          <a:effectLst/>
                          <a:latin typeface="Arial" panose="020B0604020202020204" pitchFamily="34" charset="0"/>
                          <a:cs typeface="Arial" panose="020B0604020202020204" pitchFamily="34" charset="0"/>
                        </a:rPr>
                        <a:t>and developing</a:t>
                      </a:r>
                      <a:r>
                        <a:rPr lang="en-GB" sz="1400" baseline="0" dirty="0" smtClean="0">
                          <a:effectLst/>
                          <a:latin typeface="Arial" panose="020B0604020202020204" pitchFamily="34" charset="0"/>
                          <a:cs typeface="Arial" panose="020B0604020202020204" pitchFamily="34" charset="0"/>
                        </a:rPr>
                        <a:t> ideas</a:t>
                      </a:r>
                      <a:endParaRPr lang="en-GB" sz="1400" dirty="0">
                        <a:effectLst/>
                        <a:latin typeface="Arial" panose="020B0604020202020204" pitchFamily="34" charset="0"/>
                        <a:ea typeface="Times New Roman"/>
                        <a:cs typeface="Arial" panose="020B0604020202020204" pitchFamily="34" charset="0"/>
                      </a:endParaRPr>
                    </a:p>
                  </a:txBody>
                  <a:tcPr marL="68580" marR="68580" marT="0" marB="0" anchor="ctr"/>
                </a:tc>
                <a:tc>
                  <a:txBody>
                    <a:bodyPr/>
                    <a:lstStyle/>
                    <a:p>
                      <a:pPr algn="ctr">
                        <a:lnSpc>
                          <a:spcPts val="1300"/>
                        </a:lnSpc>
                        <a:spcBef>
                          <a:spcPts val="1000"/>
                        </a:spcBef>
                        <a:spcAft>
                          <a:spcPts val="1000"/>
                        </a:spcAft>
                      </a:pPr>
                      <a:r>
                        <a:rPr lang="en-GB" sz="1400" dirty="0">
                          <a:effectLst/>
                          <a:latin typeface="Arial" panose="020B0604020202020204" pitchFamily="34" charset="0"/>
                          <a:cs typeface="Arial" panose="020B0604020202020204" pitchFamily="34" charset="0"/>
                        </a:rPr>
                        <a:t>Band 5:</a:t>
                      </a:r>
                    </a:p>
                    <a:p>
                      <a:pPr algn="ctr">
                        <a:lnSpc>
                          <a:spcPts val="1300"/>
                        </a:lnSpc>
                        <a:spcBef>
                          <a:spcPts val="1000"/>
                        </a:spcBef>
                        <a:spcAft>
                          <a:spcPts val="1000"/>
                        </a:spcAft>
                      </a:pPr>
                      <a:r>
                        <a:rPr lang="en-GB" sz="1400" dirty="0" smtClean="0">
                          <a:effectLst/>
                          <a:latin typeface="Arial" panose="020B0604020202020204" pitchFamily="34" charset="0"/>
                          <a:cs typeface="Arial" panose="020B0604020202020204" pitchFamily="34" charset="0"/>
                        </a:rPr>
                        <a:t>9–10 </a:t>
                      </a:r>
                      <a:r>
                        <a:rPr lang="en-GB" sz="1400" dirty="0">
                          <a:effectLst/>
                          <a:latin typeface="Arial" panose="020B0604020202020204" pitchFamily="34" charset="0"/>
                          <a:cs typeface="Arial" panose="020B0604020202020204" pitchFamily="34" charset="0"/>
                        </a:rPr>
                        <a:t>marks</a:t>
                      </a:r>
                      <a:endParaRPr lang="en-GB" sz="1400" dirty="0">
                        <a:effectLst/>
                        <a:latin typeface="Arial" panose="020B0604020202020204" pitchFamily="34" charset="0"/>
                        <a:ea typeface="Times New Roman"/>
                        <a:cs typeface="Arial" panose="020B0604020202020204" pitchFamily="34" charset="0"/>
                      </a:endParaRPr>
                    </a:p>
                  </a:txBody>
                  <a:tcPr marL="68580" marR="68580" marT="0" marB="0" anchor="ctr"/>
                </a:tc>
                <a:tc>
                  <a:txBody>
                    <a:bodyPr/>
                    <a:lstStyle/>
                    <a:p>
                      <a:pPr>
                        <a:lnSpc>
                          <a:spcPts val="1300"/>
                        </a:lnSpc>
                        <a:spcBef>
                          <a:spcPts val="1000"/>
                        </a:spcBef>
                        <a:spcAft>
                          <a:spcPts val="1000"/>
                        </a:spcAft>
                      </a:pPr>
                      <a:r>
                        <a:rPr lang="en-US" sz="1400" dirty="0" smtClean="0">
                          <a:effectLst/>
                          <a:latin typeface="Arial" panose="020B0604020202020204" pitchFamily="34" charset="0"/>
                          <a:cs typeface="Arial" panose="020B0604020202020204" pitchFamily="34" charset="0"/>
                        </a:rPr>
                        <a:t>Highly developed and detailed research which links closely to the stimulus material.</a:t>
                      </a:r>
                    </a:p>
                    <a:p>
                      <a:pPr>
                        <a:lnSpc>
                          <a:spcPts val="1300"/>
                        </a:lnSpc>
                        <a:spcBef>
                          <a:spcPts val="1000"/>
                        </a:spcBef>
                        <a:spcAft>
                          <a:spcPts val="1000"/>
                        </a:spcAft>
                      </a:pPr>
                      <a:r>
                        <a:rPr lang="en-US" sz="1400" dirty="0" smtClean="0">
                          <a:effectLst/>
                          <a:latin typeface="Arial" panose="020B0604020202020204" pitchFamily="34" charset="0"/>
                          <a:cs typeface="Arial" panose="020B0604020202020204" pitchFamily="34" charset="0"/>
                        </a:rPr>
                        <a:t>Highly developed initial ideas and an outstanding vision for the performance.</a:t>
                      </a:r>
                      <a:endParaRPr lang="en-GB" sz="1400" i="1" dirty="0">
                        <a:effectLst/>
                        <a:latin typeface="Arial" panose="020B0604020202020204" pitchFamily="34" charset="0"/>
                        <a:ea typeface="Times New Roman"/>
                        <a:cs typeface="Arial" panose="020B0604020202020204" pitchFamily="34" charset="0"/>
                      </a:endParaRPr>
                    </a:p>
                  </a:txBody>
                  <a:tcPr marL="68580" marR="68580" marT="0" marB="0" anchor="ctr"/>
                </a:tc>
              </a:tr>
            </a:tbl>
          </a:graphicData>
        </a:graphic>
      </p:graphicFrame>
      <p:cxnSp>
        <p:nvCxnSpPr>
          <p:cNvPr id="22" name="Straight Arrow Connector 21"/>
          <p:cNvCxnSpPr>
            <a:stCxn id="21" idx="0"/>
          </p:cNvCxnSpPr>
          <p:nvPr/>
        </p:nvCxnSpPr>
        <p:spPr>
          <a:xfrm flipH="1" flipV="1">
            <a:off x="683568" y="2420888"/>
            <a:ext cx="150871" cy="2142679"/>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43" idx="0"/>
          </p:cNvCxnSpPr>
          <p:nvPr/>
        </p:nvCxnSpPr>
        <p:spPr>
          <a:xfrm flipH="1" flipV="1">
            <a:off x="1763687" y="3140968"/>
            <a:ext cx="234027" cy="1587328"/>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39" idx="0"/>
          </p:cNvCxnSpPr>
          <p:nvPr/>
        </p:nvCxnSpPr>
        <p:spPr>
          <a:xfrm flipH="1" flipV="1">
            <a:off x="1997714" y="3140968"/>
            <a:ext cx="1070331" cy="1255838"/>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47" idx="0"/>
          </p:cNvCxnSpPr>
          <p:nvPr/>
        </p:nvCxnSpPr>
        <p:spPr>
          <a:xfrm flipH="1" flipV="1">
            <a:off x="3275856" y="3108116"/>
            <a:ext cx="954106" cy="108012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7" idx="0"/>
          </p:cNvCxnSpPr>
          <p:nvPr/>
        </p:nvCxnSpPr>
        <p:spPr>
          <a:xfrm flipH="1" flipV="1">
            <a:off x="5004048" y="2636912"/>
            <a:ext cx="463470" cy="192933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48" idx="0"/>
          </p:cNvCxnSpPr>
          <p:nvPr/>
        </p:nvCxnSpPr>
        <p:spPr>
          <a:xfrm flipH="1" flipV="1">
            <a:off x="5726305" y="3093594"/>
            <a:ext cx="960886" cy="1574281"/>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stCxn id="56" idx="0"/>
          </p:cNvCxnSpPr>
          <p:nvPr/>
        </p:nvCxnSpPr>
        <p:spPr>
          <a:xfrm flipH="1" flipV="1">
            <a:off x="7212136" y="3108116"/>
            <a:ext cx="750310" cy="153783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47" name="Rounded Rectangle 46"/>
          <p:cNvSpPr/>
          <p:nvPr/>
        </p:nvSpPr>
        <p:spPr>
          <a:xfrm>
            <a:off x="3221850" y="4188236"/>
            <a:ext cx="2016224" cy="108012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descriptors in the marking grid will target the same set of skills across all the bands. The differentiation in demand is mainly in the taxonomy used in the marking grid.</a:t>
            </a:r>
            <a:endParaRPr lang="en-GB" sz="1000" dirty="0">
              <a:latin typeface="Arial" panose="020B0604020202020204" pitchFamily="34" charset="0"/>
              <a:cs typeface="Arial" panose="020B0604020202020204" pitchFamily="34" charset="0"/>
            </a:endParaRPr>
          </a:p>
        </p:txBody>
      </p:sp>
      <p:sp>
        <p:nvSpPr>
          <p:cNvPr id="48" name="Rounded Rectangle 47"/>
          <p:cNvSpPr/>
          <p:nvPr/>
        </p:nvSpPr>
        <p:spPr>
          <a:xfrm>
            <a:off x="5787091" y="4667875"/>
            <a:ext cx="1800200" cy="99039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descriptor requires candidates to create initial ideas and a vision for their devised performance.</a:t>
            </a:r>
            <a:endParaRPr lang="en-GB" sz="1000" dirty="0">
              <a:latin typeface="Arial" panose="020B0604020202020204" pitchFamily="34" charset="0"/>
              <a:cs typeface="Arial" panose="020B0604020202020204" pitchFamily="34" charset="0"/>
            </a:endParaRPr>
          </a:p>
        </p:txBody>
      </p:sp>
      <p:cxnSp>
        <p:nvCxnSpPr>
          <p:cNvPr id="25" name="Straight Arrow Connector 24"/>
          <p:cNvCxnSpPr>
            <a:stCxn id="56" idx="0"/>
          </p:cNvCxnSpPr>
          <p:nvPr/>
        </p:nvCxnSpPr>
        <p:spPr>
          <a:xfrm flipH="1" flipV="1">
            <a:off x="7308304" y="2636912"/>
            <a:ext cx="654142" cy="200903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168365" y="4563567"/>
            <a:ext cx="1332148" cy="1034690"/>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This is targeted at </a:t>
            </a:r>
            <a:r>
              <a:rPr lang="en-GB" sz="1000" dirty="0" smtClean="0">
                <a:latin typeface="Arial" panose="020B0604020202020204" pitchFamily="34" charset="0"/>
                <a:cs typeface="Arial" panose="020B0604020202020204" pitchFamily="34" charset="0"/>
              </a:rPr>
              <a:t>AO1 </a:t>
            </a:r>
            <a:r>
              <a:rPr lang="en-GB" sz="1000" dirty="0">
                <a:latin typeface="Arial" panose="020B0604020202020204" pitchFamily="34" charset="0"/>
                <a:cs typeface="Arial" panose="020B0604020202020204" pitchFamily="34" charset="0"/>
              </a:rPr>
              <a:t>which </a:t>
            </a:r>
            <a:r>
              <a:rPr lang="en-GB" sz="1000" dirty="0" smtClean="0">
                <a:latin typeface="Arial" panose="020B0604020202020204" pitchFamily="34" charset="0"/>
                <a:cs typeface="Arial" panose="020B0604020202020204" pitchFamily="34" charset="0"/>
              </a:rPr>
              <a:t>assesses the process of creating drama.</a:t>
            </a:r>
            <a:endParaRPr lang="en-GB" sz="1000" dirty="0">
              <a:latin typeface="Arial" panose="020B0604020202020204" pitchFamily="34" charset="0"/>
              <a:cs typeface="Arial" panose="020B0604020202020204" pitchFamily="34" charset="0"/>
            </a:endParaRPr>
          </a:p>
        </p:txBody>
      </p:sp>
      <p:sp>
        <p:nvSpPr>
          <p:cNvPr id="39" name="Rounded Rectangle 38"/>
          <p:cNvSpPr/>
          <p:nvPr/>
        </p:nvSpPr>
        <p:spPr>
          <a:xfrm>
            <a:off x="2339752" y="4396806"/>
            <a:ext cx="1456586" cy="96062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marking grid is out of 10 and is worth 17% of the component (</a:t>
            </a:r>
            <a:r>
              <a:rPr lang="en-GB" sz="1000" dirty="0">
                <a:latin typeface="Arial" panose="020B0604020202020204" pitchFamily="34" charset="0"/>
                <a:cs typeface="Arial" panose="020B0604020202020204" pitchFamily="34" charset="0"/>
              </a:rPr>
              <a:t>5</a:t>
            </a:r>
            <a:r>
              <a:rPr lang="en-GB" sz="1000" dirty="0" smtClean="0">
                <a:latin typeface="Arial" panose="020B0604020202020204" pitchFamily="34" charset="0"/>
                <a:cs typeface="Arial" panose="020B0604020202020204" pitchFamily="34" charset="0"/>
              </a:rPr>
              <a:t>% of the qualification).</a:t>
            </a:r>
            <a:endParaRPr lang="en-GB" sz="1000" dirty="0">
              <a:latin typeface="Arial" panose="020B0604020202020204" pitchFamily="34" charset="0"/>
              <a:cs typeface="Arial" panose="020B0604020202020204" pitchFamily="34" charset="0"/>
            </a:endParaRPr>
          </a:p>
        </p:txBody>
      </p:sp>
      <p:sp>
        <p:nvSpPr>
          <p:cNvPr id="17" name="Rounded Rectangle 16"/>
          <p:cNvSpPr/>
          <p:nvPr/>
        </p:nvSpPr>
        <p:spPr>
          <a:xfrm>
            <a:off x="4627583" y="4566246"/>
            <a:ext cx="1679869" cy="791184"/>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descriptor requires candidates to show their research into their chosen stimulus.</a:t>
            </a:r>
            <a:endParaRPr lang="en-GB" sz="1000" dirty="0">
              <a:latin typeface="Arial" panose="020B0604020202020204" pitchFamily="34" charset="0"/>
              <a:cs typeface="Arial" panose="020B0604020202020204" pitchFamily="34" charset="0"/>
            </a:endParaRPr>
          </a:p>
        </p:txBody>
      </p:sp>
      <p:sp>
        <p:nvSpPr>
          <p:cNvPr id="56" name="Rounded Rectangle 55"/>
          <p:cNvSpPr/>
          <p:nvPr/>
        </p:nvSpPr>
        <p:spPr>
          <a:xfrm>
            <a:off x="7122511" y="4645948"/>
            <a:ext cx="1679869" cy="1034247"/>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These descriptors requires candidates to show their knowledge  and understanding of the stimulus they have chosen and researched.</a:t>
            </a:r>
            <a:endParaRPr lang="en-GB"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65282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subTnLst>
                                    <p:set>
                                      <p:cBhvr override="childStyle">
                                        <p:cTn dur="1" fill="hold" display="0" masterRel="nextClick" afterEffect="1"/>
                                        <p:tgtEl>
                                          <p:spTgt spid="21"/>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subTnLst>
                                    <p:set>
                                      <p:cBhvr override="childStyle">
                                        <p:cTn dur="1" fill="hold" display="0" masterRel="nextClick" afterEffect="1"/>
                                        <p:tgtEl>
                                          <p:spTgt spid="43"/>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fade">
                                      <p:cBhvr>
                                        <p:cTn id="18" dur="500"/>
                                        <p:tgtEl>
                                          <p:spTgt spid="44"/>
                                        </p:tgtEl>
                                      </p:cBhvr>
                                    </p:animEffect>
                                  </p:childTnLst>
                                  <p:subTnLst>
                                    <p:set>
                                      <p:cBhvr override="childStyle">
                                        <p:cTn dur="1" fill="hold" display="0" masterRel="nextClick" afterEffect="1"/>
                                        <p:tgtEl>
                                          <p:spTgt spid="44"/>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subTnLst>
                                    <p:set>
                                      <p:cBhvr override="childStyle">
                                        <p:cTn dur="1" fill="hold" display="0" masterRel="nextClick" afterEffect="1"/>
                                        <p:tgtEl>
                                          <p:spTgt spid="39"/>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63"/>
                                        </p:tgtEl>
                                        <p:attrNameLst>
                                          <p:attrName>style.visibility</p:attrName>
                                        </p:attrNameLst>
                                      </p:cBhvr>
                                      <p:to>
                                        <p:strVal val="visible"/>
                                      </p:to>
                                    </p:set>
                                    <p:animEffect transition="in" filter="fade">
                                      <p:cBhvr>
                                        <p:cTn id="26" dur="500"/>
                                        <p:tgtEl>
                                          <p:spTgt spid="63"/>
                                        </p:tgtEl>
                                      </p:cBhvr>
                                    </p:animEffect>
                                  </p:childTnLst>
                                  <p:subTnLst>
                                    <p:set>
                                      <p:cBhvr override="childStyle">
                                        <p:cTn dur="1" fill="hold" display="0" masterRel="nextClick" afterEffect="1"/>
                                        <p:tgtEl>
                                          <p:spTgt spid="63"/>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500"/>
                                        <p:tgtEl>
                                          <p:spTgt spid="47"/>
                                        </p:tgtEl>
                                      </p:cBhvr>
                                    </p:animEffect>
                                  </p:childTnLst>
                                  <p:subTnLst>
                                    <p:set>
                                      <p:cBhvr override="childStyle">
                                        <p:cTn dur="1" fill="hold" display="0" masterRel="nextClick" afterEffect="1"/>
                                        <p:tgtEl>
                                          <p:spTgt spid="47"/>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fade">
                                      <p:cBhvr>
                                        <p:cTn id="34" dur="500"/>
                                        <p:tgtEl>
                                          <p:spTgt spid="45"/>
                                        </p:tgtEl>
                                      </p:cBhvr>
                                    </p:animEffect>
                                  </p:childTnLst>
                                  <p:subTnLst>
                                    <p:set>
                                      <p:cBhvr override="childStyle">
                                        <p:cTn dur="1" fill="hold" display="0" masterRel="nextClick" afterEffect="1"/>
                                        <p:tgtEl>
                                          <p:spTgt spid="45"/>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fade">
                                      <p:cBhvr>
                                        <p:cTn id="47"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par>
                                <p:cTn id="48" presetID="10" presetClass="entr" presetSubtype="0" fill="hold" nodeType="with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fade">
                                      <p:cBhvr>
                                        <p:cTn id="50" dur="500"/>
                                        <p:tgtEl>
                                          <p:spTgt spid="46"/>
                                        </p:tgtEl>
                                      </p:cBhvr>
                                    </p:animEffect>
                                  </p:childTnLst>
                                  <p:subTnLst>
                                    <p:set>
                                      <p:cBhvr override="childStyle">
                                        <p:cTn dur="1" fill="hold" display="0" masterRel="nextClick" afterEffect="1"/>
                                        <p:tgtEl>
                                          <p:spTgt spid="46"/>
                                        </p:tgtEl>
                                        <p:attrNameLst>
                                          <p:attrName>style.visibility</p:attrName>
                                        </p:attrNameLst>
                                      </p:cBhvr>
                                      <p:to>
                                        <p:strVal val="hidden"/>
                                      </p:to>
                                    </p:set>
                                  </p:sub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fade">
                                      <p:cBhvr>
                                        <p:cTn id="55" dur="500"/>
                                        <p:tgtEl>
                                          <p:spTgt spid="56"/>
                                        </p:tgtEl>
                                      </p:cBhvr>
                                    </p:animEffect>
                                  </p:childTnLst>
                                  <p:subTnLst>
                                    <p:set>
                                      <p:cBhvr override="childStyle">
                                        <p:cTn dur="1" fill="hold" display="0" masterRel="nextClick" afterEffect="1"/>
                                        <p:tgtEl>
                                          <p:spTgt spid="56"/>
                                        </p:tgtEl>
                                        <p:attrNameLst>
                                          <p:attrName>style.visibility</p:attrName>
                                        </p:attrNameLst>
                                      </p:cBhvr>
                                      <p:to>
                                        <p:strVal val="hidden"/>
                                      </p:to>
                                    </p:set>
                                  </p:subTnLst>
                                </p:cTn>
                              </p:par>
                              <p:par>
                                <p:cTn id="56" presetID="10" presetClass="entr" presetSubtype="0" fill="hold" nodeType="withEffect">
                                  <p:stCondLst>
                                    <p:cond delay="0"/>
                                  </p:stCondLst>
                                  <p:childTnLst>
                                    <p:set>
                                      <p:cBhvr>
                                        <p:cTn id="57" dur="1" fill="hold">
                                          <p:stCondLst>
                                            <p:cond delay="0"/>
                                          </p:stCondLst>
                                        </p:cTn>
                                        <p:tgtEl>
                                          <p:spTgt spid="57"/>
                                        </p:tgtEl>
                                        <p:attrNameLst>
                                          <p:attrName>style.visibility</p:attrName>
                                        </p:attrNameLst>
                                      </p:cBhvr>
                                      <p:to>
                                        <p:strVal val="visible"/>
                                      </p:to>
                                    </p:set>
                                    <p:animEffect transition="in" filter="fade">
                                      <p:cBhvr>
                                        <p:cTn id="58" dur="500"/>
                                        <p:tgtEl>
                                          <p:spTgt spid="57"/>
                                        </p:tgtEl>
                                      </p:cBhvr>
                                    </p:animEffect>
                                  </p:childTnLst>
                                  <p:subTnLst>
                                    <p:set>
                                      <p:cBhvr override="childStyle">
                                        <p:cTn dur="1" fill="hold" display="0" masterRel="nextClick" afterEffect="1"/>
                                        <p:tgtEl>
                                          <p:spTgt spid="57"/>
                                        </p:tgtEl>
                                        <p:attrNameLst>
                                          <p:attrName>style.visibility</p:attrName>
                                        </p:attrNameLst>
                                      </p:cBhvr>
                                      <p:to>
                                        <p:strVal val="hidden"/>
                                      </p:to>
                                    </p:set>
                                  </p:subTnLst>
                                </p:cTn>
                              </p:par>
                              <p:par>
                                <p:cTn id="59" presetID="10" presetClass="entr" presetSubtype="0" fill="hold" nodeType="with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500"/>
                                        <p:tgtEl>
                                          <p:spTgt spid="25"/>
                                        </p:tgtEl>
                                      </p:cBhvr>
                                    </p:animEffect>
                                  </p:childTnLst>
                                  <p:subTnLst>
                                    <p:set>
                                      <p:cBhvr override="childStyle">
                                        <p:cTn dur="1" fill="hold" display="0" masterRel="nextClick" afterEffect="1"/>
                                        <p:tgtEl>
                                          <p:spTgt spid="25"/>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7" grpId="0" animBg="1"/>
      <p:bldP spid="48" grpId="0" animBg="1"/>
      <p:bldP spid="21" grpId="0" animBg="1"/>
      <p:bldP spid="39" grpId="0" animBg="1"/>
      <p:bldP spid="17" grpId="0" animBg="1"/>
      <p:bldP spid="5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571184" cy="5649491"/>
          </a:xfrm>
        </p:spPr>
        <p:txBody>
          <a:bodyPr>
            <a:normAutofit/>
          </a:bodyPr>
          <a:lstStyle/>
          <a:p>
            <a:pPr marL="0" indent="0" algn="ctr">
              <a:buNone/>
            </a:pPr>
            <a:endParaRPr lang="en-US" sz="1400" b="1" dirty="0" smtClean="0"/>
          </a:p>
          <a:p>
            <a:pPr marL="0" indent="0" algn="ctr">
              <a:buNone/>
            </a:pPr>
            <a:r>
              <a:rPr lang="en-US" sz="1400" b="1" dirty="0" smtClean="0"/>
              <a:t>AO1 Portfolio section 2</a:t>
            </a:r>
            <a:endParaRPr lang="en-US" sz="1400" b="1" dirty="0"/>
          </a:p>
          <a:p>
            <a:pPr marL="0" indent="0">
              <a:buNone/>
            </a:pPr>
            <a:r>
              <a:rPr lang="en-US" sz="1400" b="1" dirty="0"/>
              <a:t> </a:t>
            </a:r>
          </a:p>
          <a:p>
            <a:pPr marL="0" indent="0">
              <a:buNone/>
            </a:pPr>
            <a:r>
              <a:rPr lang="en-US" sz="1400" dirty="0" smtClean="0"/>
              <a:t>Learners are expected to demonstrate their ability to show:</a:t>
            </a:r>
          </a:p>
          <a:p>
            <a:pPr marL="0" indent="0">
              <a:buNone/>
            </a:pPr>
            <a:endParaRPr lang="en-US" sz="1400" dirty="0"/>
          </a:p>
          <a:p>
            <a:pPr marL="0" indent="0">
              <a:buNone/>
            </a:pPr>
            <a:endParaRPr lang="en-US" sz="1400" dirty="0"/>
          </a:p>
          <a:p>
            <a:pPr marL="0" indent="0">
              <a:buNone/>
            </a:pPr>
            <a:endParaRPr lang="en-US" sz="1400" b="1" dirty="0" smtClean="0"/>
          </a:p>
          <a:p>
            <a:pPr marL="0" indent="0">
              <a:buNone/>
            </a:pPr>
            <a:endParaRPr lang="en-US" sz="1400" b="1" dirty="0" smtClean="0"/>
          </a:p>
        </p:txBody>
      </p:sp>
      <p:sp>
        <p:nvSpPr>
          <p:cNvPr id="21" name="Rounded Rectangle 20"/>
          <p:cNvSpPr/>
          <p:nvPr/>
        </p:nvSpPr>
        <p:spPr>
          <a:xfrm>
            <a:off x="168365" y="4532710"/>
            <a:ext cx="1332148" cy="115078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This is targeted at </a:t>
            </a:r>
            <a:r>
              <a:rPr lang="en-GB" sz="1000" dirty="0" smtClean="0">
                <a:latin typeface="Arial" panose="020B0604020202020204" pitchFamily="34" charset="0"/>
                <a:cs typeface="Arial" panose="020B0604020202020204" pitchFamily="34" charset="0"/>
              </a:rPr>
              <a:t>AO1 </a:t>
            </a:r>
            <a:r>
              <a:rPr lang="en-GB" sz="1000" dirty="0">
                <a:latin typeface="Arial" panose="020B0604020202020204" pitchFamily="34" charset="0"/>
                <a:cs typeface="Arial" panose="020B0604020202020204" pitchFamily="34" charset="0"/>
              </a:rPr>
              <a:t>which </a:t>
            </a:r>
            <a:r>
              <a:rPr lang="en-GB" sz="1000" dirty="0" smtClean="0">
                <a:latin typeface="Arial" panose="020B0604020202020204" pitchFamily="34" charset="0"/>
                <a:cs typeface="Arial" panose="020B0604020202020204" pitchFamily="34" charset="0"/>
              </a:rPr>
              <a:t>assesses the process of creating drama and theatre.</a:t>
            </a:r>
            <a:endParaRPr lang="en-GB" sz="1000"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436812937"/>
              </p:ext>
            </p:extLst>
          </p:nvPr>
        </p:nvGraphicFramePr>
        <p:xfrm>
          <a:off x="467544" y="1844824"/>
          <a:ext cx="8208912" cy="1800200"/>
        </p:xfrm>
        <a:graphic>
          <a:graphicData uri="http://schemas.openxmlformats.org/drawingml/2006/table">
            <a:tbl>
              <a:tblPr>
                <a:tableStyleId>{00A15C55-8517-42AA-B614-E9B94910E393}</a:tableStyleId>
              </a:tblPr>
              <a:tblGrid>
                <a:gridCol w="1008112"/>
                <a:gridCol w="792088"/>
                <a:gridCol w="6408712"/>
              </a:tblGrid>
              <a:tr h="1800200">
                <a:tc>
                  <a:txBody>
                    <a:bodyPr/>
                    <a:lstStyle/>
                    <a:p>
                      <a:pPr>
                        <a:lnSpc>
                          <a:spcPts val="1300"/>
                        </a:lnSpc>
                        <a:spcBef>
                          <a:spcPts val="1000"/>
                        </a:spcBef>
                        <a:spcAft>
                          <a:spcPts val="1000"/>
                        </a:spcAft>
                      </a:pPr>
                      <a:r>
                        <a:rPr lang="en-GB" sz="1400" dirty="0">
                          <a:effectLst/>
                          <a:latin typeface="Arial" panose="020B0604020202020204" pitchFamily="34" charset="0"/>
                          <a:cs typeface="Arial" panose="020B0604020202020204" pitchFamily="34" charset="0"/>
                        </a:rPr>
                        <a:t>AO1 </a:t>
                      </a:r>
                    </a:p>
                    <a:p>
                      <a:pPr>
                        <a:lnSpc>
                          <a:spcPts val="1300"/>
                        </a:lnSpc>
                        <a:spcBef>
                          <a:spcPts val="1000"/>
                        </a:spcBef>
                        <a:spcAft>
                          <a:spcPts val="1000"/>
                        </a:spcAft>
                      </a:pPr>
                      <a:r>
                        <a:rPr lang="en-GB" sz="1400" dirty="0" smtClean="0">
                          <a:effectLst/>
                          <a:latin typeface="Arial" panose="020B0604020202020204" pitchFamily="34" charset="0"/>
                          <a:ea typeface="Times New Roman"/>
                          <a:cs typeface="Arial" panose="020B0604020202020204" pitchFamily="34" charset="0"/>
                        </a:rPr>
                        <a:t>Creating and developing drama</a:t>
                      </a:r>
                      <a:endParaRPr lang="en-GB" sz="1400" dirty="0">
                        <a:effectLst/>
                        <a:latin typeface="Arial" panose="020B0604020202020204" pitchFamily="34" charset="0"/>
                        <a:ea typeface="Times New Roman"/>
                        <a:cs typeface="Arial" panose="020B0604020202020204" pitchFamily="34" charset="0"/>
                      </a:endParaRPr>
                    </a:p>
                  </a:txBody>
                  <a:tcPr marL="68580" marR="68580" marT="0" marB="0" anchor="ctr"/>
                </a:tc>
                <a:tc>
                  <a:txBody>
                    <a:bodyPr/>
                    <a:lstStyle/>
                    <a:p>
                      <a:pPr algn="ctr">
                        <a:lnSpc>
                          <a:spcPts val="1300"/>
                        </a:lnSpc>
                        <a:spcBef>
                          <a:spcPts val="1000"/>
                        </a:spcBef>
                        <a:spcAft>
                          <a:spcPts val="1000"/>
                        </a:spcAft>
                      </a:pPr>
                      <a:r>
                        <a:rPr lang="en-GB" sz="1400" dirty="0">
                          <a:effectLst/>
                          <a:latin typeface="Arial" panose="020B0604020202020204" pitchFamily="34" charset="0"/>
                          <a:cs typeface="Arial" panose="020B0604020202020204" pitchFamily="34" charset="0"/>
                        </a:rPr>
                        <a:t>Band 5:</a:t>
                      </a:r>
                    </a:p>
                    <a:p>
                      <a:pPr algn="ctr">
                        <a:lnSpc>
                          <a:spcPts val="1300"/>
                        </a:lnSpc>
                        <a:spcBef>
                          <a:spcPts val="1000"/>
                        </a:spcBef>
                        <a:spcAft>
                          <a:spcPts val="1000"/>
                        </a:spcAft>
                      </a:pPr>
                      <a:r>
                        <a:rPr lang="en-GB" sz="1400" dirty="0" smtClean="0">
                          <a:effectLst/>
                          <a:latin typeface="Arial" panose="020B0604020202020204" pitchFamily="34" charset="0"/>
                          <a:cs typeface="Arial" panose="020B0604020202020204" pitchFamily="34" charset="0"/>
                        </a:rPr>
                        <a:t>9–10 </a:t>
                      </a:r>
                      <a:r>
                        <a:rPr lang="en-GB" sz="1400" dirty="0">
                          <a:effectLst/>
                          <a:latin typeface="Arial" panose="020B0604020202020204" pitchFamily="34" charset="0"/>
                          <a:cs typeface="Arial" panose="020B0604020202020204" pitchFamily="34" charset="0"/>
                        </a:rPr>
                        <a:t>marks</a:t>
                      </a:r>
                      <a:endParaRPr lang="en-GB" sz="1400" dirty="0">
                        <a:effectLst/>
                        <a:latin typeface="Arial" panose="020B0604020202020204" pitchFamily="34" charset="0"/>
                        <a:ea typeface="Times New Roman"/>
                        <a:cs typeface="Arial" panose="020B0604020202020204" pitchFamily="34" charset="0"/>
                      </a:endParaRPr>
                    </a:p>
                  </a:txBody>
                  <a:tcPr marL="68580" marR="68580" marT="0" marB="0" anchor="ctr"/>
                </a:tc>
                <a:tc>
                  <a:txBody>
                    <a:bodyPr/>
                    <a:lstStyle/>
                    <a:p>
                      <a:pPr>
                        <a:lnSpc>
                          <a:spcPts val="1300"/>
                        </a:lnSpc>
                        <a:spcBef>
                          <a:spcPts val="1000"/>
                        </a:spcBef>
                        <a:spcAft>
                          <a:spcPts val="1000"/>
                        </a:spcAft>
                      </a:pPr>
                      <a:r>
                        <a:rPr lang="en-US" sz="1400" dirty="0" smtClean="0">
                          <a:effectLst/>
                          <a:latin typeface="Arial" panose="020B0604020202020204" pitchFamily="34" charset="0"/>
                          <a:cs typeface="Arial" panose="020B0604020202020204" pitchFamily="34" charset="0"/>
                        </a:rPr>
                        <a:t>Highly developed narrative of the learners’ journey through the development process.</a:t>
                      </a:r>
                    </a:p>
                    <a:p>
                      <a:pPr>
                        <a:lnSpc>
                          <a:spcPts val="1300"/>
                        </a:lnSpc>
                        <a:spcBef>
                          <a:spcPts val="1000"/>
                        </a:spcBef>
                        <a:spcAft>
                          <a:spcPts val="1000"/>
                        </a:spcAft>
                      </a:pPr>
                      <a:r>
                        <a:rPr lang="en-US" sz="1400" dirty="0" smtClean="0">
                          <a:effectLst/>
                          <a:latin typeface="Arial" panose="020B0604020202020204" pitchFamily="34" charset="0"/>
                          <a:cs typeface="Arial" panose="020B0604020202020204" pitchFamily="34" charset="0"/>
                        </a:rPr>
                        <a:t>Accomplished development of their devised performance throughout the creating and developing process.</a:t>
                      </a:r>
                    </a:p>
                  </a:txBody>
                  <a:tcPr marL="68580" marR="68580" marT="0" marB="0" anchor="ctr"/>
                </a:tc>
              </a:tr>
            </a:tbl>
          </a:graphicData>
        </a:graphic>
      </p:graphicFrame>
      <p:cxnSp>
        <p:nvCxnSpPr>
          <p:cNvPr id="22" name="Straight Arrow Connector 21"/>
          <p:cNvCxnSpPr>
            <a:stCxn id="21" idx="0"/>
          </p:cNvCxnSpPr>
          <p:nvPr/>
        </p:nvCxnSpPr>
        <p:spPr>
          <a:xfrm flipH="1" flipV="1">
            <a:off x="683568" y="2420888"/>
            <a:ext cx="150871" cy="2111822"/>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39" idx="0"/>
          </p:cNvCxnSpPr>
          <p:nvPr/>
        </p:nvCxnSpPr>
        <p:spPr>
          <a:xfrm flipH="1" flipV="1">
            <a:off x="1910886" y="3263307"/>
            <a:ext cx="106901" cy="1169103"/>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7" idx="0"/>
          </p:cNvCxnSpPr>
          <p:nvPr/>
        </p:nvCxnSpPr>
        <p:spPr>
          <a:xfrm flipV="1">
            <a:off x="3372026" y="2564904"/>
            <a:ext cx="234831" cy="2128627"/>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33" idx="0"/>
          </p:cNvCxnSpPr>
          <p:nvPr/>
        </p:nvCxnSpPr>
        <p:spPr>
          <a:xfrm flipV="1">
            <a:off x="5112060" y="2560045"/>
            <a:ext cx="531676" cy="202350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48" idx="0"/>
          </p:cNvCxnSpPr>
          <p:nvPr/>
        </p:nvCxnSpPr>
        <p:spPr>
          <a:xfrm flipH="1" flipV="1">
            <a:off x="6670158" y="2977533"/>
            <a:ext cx="746158" cy="153575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a:xfrm>
            <a:off x="1331640" y="4432410"/>
            <a:ext cx="1372293" cy="96062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marking grid is out of 10 and is worth 17% of the component (5% of the qualification).</a:t>
            </a:r>
            <a:endParaRPr lang="en-GB" sz="1000" dirty="0">
              <a:latin typeface="Arial" panose="020B0604020202020204" pitchFamily="34" charset="0"/>
              <a:cs typeface="Arial" panose="020B0604020202020204" pitchFamily="34" charset="0"/>
            </a:endParaRPr>
          </a:p>
        </p:txBody>
      </p:sp>
      <p:sp>
        <p:nvSpPr>
          <p:cNvPr id="33" name="Rounded Rectangle 32"/>
          <p:cNvSpPr/>
          <p:nvPr/>
        </p:nvSpPr>
        <p:spPr>
          <a:xfrm>
            <a:off x="4067944" y="4583549"/>
            <a:ext cx="2088232" cy="1039389"/>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In the portfolio, candidates should write about their creating, rehearsing and practical process completed as part of their preparation for their devised performance.</a:t>
            </a:r>
          </a:p>
          <a:p>
            <a:endParaRPr lang="en-GB" sz="1000" dirty="0">
              <a:latin typeface="Arial" panose="020B0604020202020204" pitchFamily="34" charset="0"/>
              <a:cs typeface="Arial" panose="020B0604020202020204" pitchFamily="34" charset="0"/>
            </a:endParaRPr>
          </a:p>
        </p:txBody>
      </p:sp>
      <p:sp>
        <p:nvSpPr>
          <p:cNvPr id="17" name="Rounded Rectangle 16"/>
          <p:cNvSpPr/>
          <p:nvPr/>
        </p:nvSpPr>
        <p:spPr>
          <a:xfrm>
            <a:off x="2532091" y="4693531"/>
            <a:ext cx="1679869" cy="1236769"/>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These descriptors requires candidates to show how they have used their knowledge of practical exploration whilst developing their devised performance.</a:t>
            </a:r>
            <a:endParaRPr lang="en-GB" sz="1000" dirty="0">
              <a:latin typeface="Arial" panose="020B0604020202020204" pitchFamily="34" charset="0"/>
              <a:cs typeface="Arial" panose="020B0604020202020204" pitchFamily="34" charset="0"/>
            </a:endParaRPr>
          </a:p>
        </p:txBody>
      </p:sp>
      <p:cxnSp>
        <p:nvCxnSpPr>
          <p:cNvPr id="20" name="Straight Arrow Connector 19"/>
          <p:cNvCxnSpPr>
            <a:stCxn id="17" idx="0"/>
          </p:cNvCxnSpPr>
          <p:nvPr/>
        </p:nvCxnSpPr>
        <p:spPr>
          <a:xfrm flipV="1">
            <a:off x="3372026" y="3140968"/>
            <a:ext cx="387231" cy="1552563"/>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48" name="Rounded Rectangle 47"/>
          <p:cNvSpPr/>
          <p:nvPr/>
        </p:nvSpPr>
        <p:spPr>
          <a:xfrm>
            <a:off x="6156176" y="4513291"/>
            <a:ext cx="2520280" cy="113901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descriptor links with the work candidates have completed in preparation for their performance.</a:t>
            </a:r>
          </a:p>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This includes work that has been amended and refined and may not appear in the final performance.</a:t>
            </a:r>
            <a:endParaRPr lang="en-GB"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50895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subTnLst>
                                    <p:set>
                                      <p:cBhvr override="childStyle">
                                        <p:cTn dur="1" fill="hold" display="0" masterRel="nextClick" afterEffect="1"/>
                                        <p:tgtEl>
                                          <p:spTgt spid="21"/>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500"/>
                                        <p:tgtEl>
                                          <p:spTgt spid="39"/>
                                        </p:tgtEl>
                                      </p:cBhvr>
                                    </p:animEffect>
                                  </p:childTnLst>
                                  <p:subTnLst>
                                    <p:set>
                                      <p:cBhvr override="childStyle">
                                        <p:cTn dur="1" fill="hold" display="0" masterRel="nextClick" afterEffect="1"/>
                                        <p:tgtEl>
                                          <p:spTgt spid="39"/>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63"/>
                                        </p:tgtEl>
                                        <p:attrNameLst>
                                          <p:attrName>style.visibility</p:attrName>
                                        </p:attrNameLst>
                                      </p:cBhvr>
                                      <p:to>
                                        <p:strVal val="visible"/>
                                      </p:to>
                                    </p:set>
                                    <p:animEffect transition="in" filter="fade">
                                      <p:cBhvr>
                                        <p:cTn id="18" dur="500"/>
                                        <p:tgtEl>
                                          <p:spTgt spid="63"/>
                                        </p:tgtEl>
                                      </p:cBhvr>
                                    </p:animEffect>
                                  </p:childTnLst>
                                  <p:subTnLst>
                                    <p:set>
                                      <p:cBhvr override="childStyle">
                                        <p:cTn dur="1" fill="hold" display="0" masterRel="nextClick" afterEffect="1"/>
                                        <p:tgtEl>
                                          <p:spTgt spid="63"/>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par>
                                <p:cTn id="27" presetID="10" presetClass="entr" presetSubtype="0" fill="hold"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subTnLst>
                                    <p:set>
                                      <p:cBhvr override="childStyle">
                                        <p:cTn dur="1" fill="hold" display="0" masterRel="nextClick" afterEffect="1"/>
                                        <p:tgtEl>
                                          <p:spTgt spid="20"/>
                                        </p:tgtEl>
                                        <p:attrNameLst>
                                          <p:attrName>style.visibility</p:attrName>
                                        </p:attrNameLst>
                                      </p:cBhvr>
                                      <p:to>
                                        <p:strVal val="hidden"/>
                                      </p:to>
                                    </p:set>
                                  </p:sub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par>
                                <p:cTn id="35" presetID="10" presetClass="entr" presetSubtype="0" fill="hold"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fade">
                                      <p:cBhvr>
                                        <p:cTn id="42"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par>
                                <p:cTn id="43" presetID="10" presetClass="entr" presetSubtype="0" fill="hold"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fade">
                                      <p:cBhvr>
                                        <p:cTn id="45" dur="500"/>
                                        <p:tgtEl>
                                          <p:spTgt spid="46"/>
                                        </p:tgtEl>
                                      </p:cBhvr>
                                    </p:animEffect>
                                  </p:childTnLst>
                                  <p:subTnLst>
                                    <p:set>
                                      <p:cBhvr override="childStyle">
                                        <p:cTn dur="1" fill="hold" display="0" masterRel="nextClick" afterEffect="1"/>
                                        <p:tgtEl>
                                          <p:spTgt spid="46"/>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9" grpId="0" animBg="1"/>
      <p:bldP spid="33" grpId="0" animBg="1"/>
      <p:bldP spid="17" grpId="0" animBg="1"/>
      <p:bldP spid="4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571184" cy="5649491"/>
          </a:xfrm>
        </p:spPr>
        <p:txBody>
          <a:bodyPr>
            <a:normAutofit/>
          </a:bodyPr>
          <a:lstStyle/>
          <a:p>
            <a:pPr marL="0" indent="0" algn="ctr">
              <a:buNone/>
            </a:pPr>
            <a:endParaRPr lang="en-US" sz="1400" b="1" dirty="0" smtClean="0"/>
          </a:p>
          <a:p>
            <a:pPr marL="0" indent="0" algn="ctr">
              <a:buNone/>
            </a:pPr>
            <a:r>
              <a:rPr lang="en-US" sz="1400" b="1" dirty="0" smtClean="0"/>
              <a:t>AO4 Whole portfolio</a:t>
            </a:r>
            <a:endParaRPr lang="en-US" sz="1400" b="1" dirty="0"/>
          </a:p>
          <a:p>
            <a:pPr marL="0" indent="0">
              <a:buNone/>
            </a:pPr>
            <a:r>
              <a:rPr lang="en-US" sz="1400" b="1" dirty="0"/>
              <a:t> </a:t>
            </a:r>
          </a:p>
          <a:p>
            <a:pPr marL="0" indent="0">
              <a:buNone/>
            </a:pPr>
            <a:r>
              <a:rPr lang="en-US" sz="1400" dirty="0" smtClean="0"/>
              <a:t>Learners are expected to demonstrate their ability to show:</a:t>
            </a:r>
          </a:p>
          <a:p>
            <a:pPr marL="0" indent="0">
              <a:buNone/>
            </a:pPr>
            <a:endParaRPr lang="en-US" sz="1400" dirty="0"/>
          </a:p>
          <a:p>
            <a:pPr marL="0" indent="0">
              <a:buNone/>
            </a:pPr>
            <a:endParaRPr lang="en-US" sz="1400" dirty="0"/>
          </a:p>
          <a:p>
            <a:pPr marL="0" indent="0">
              <a:buNone/>
            </a:pPr>
            <a:endParaRPr lang="en-US" sz="1400" b="1" dirty="0" smtClean="0"/>
          </a:p>
          <a:p>
            <a:pPr marL="0" indent="0">
              <a:buNone/>
            </a:pPr>
            <a:endParaRPr lang="en-US" sz="1400" b="1" dirty="0" smtClean="0"/>
          </a:p>
        </p:txBody>
      </p:sp>
      <p:graphicFrame>
        <p:nvGraphicFramePr>
          <p:cNvPr id="2" name="Table 1"/>
          <p:cNvGraphicFramePr>
            <a:graphicFrameLocks noGrp="1"/>
          </p:cNvGraphicFramePr>
          <p:nvPr>
            <p:extLst>
              <p:ext uri="{D42A27DB-BD31-4B8C-83A1-F6EECF244321}">
                <p14:modId xmlns:p14="http://schemas.microsoft.com/office/powerpoint/2010/main" val="3235515829"/>
              </p:ext>
            </p:extLst>
          </p:nvPr>
        </p:nvGraphicFramePr>
        <p:xfrm>
          <a:off x="467544" y="1844823"/>
          <a:ext cx="8208912" cy="2782967"/>
        </p:xfrm>
        <a:graphic>
          <a:graphicData uri="http://schemas.openxmlformats.org/drawingml/2006/table">
            <a:tbl>
              <a:tblPr>
                <a:tableStyleId>{00A15C55-8517-42AA-B614-E9B94910E393}</a:tableStyleId>
              </a:tblPr>
              <a:tblGrid>
                <a:gridCol w="1008112"/>
                <a:gridCol w="792088"/>
                <a:gridCol w="6408712"/>
              </a:tblGrid>
              <a:tr h="2782967">
                <a:tc>
                  <a:txBody>
                    <a:bodyPr/>
                    <a:lstStyle/>
                    <a:p>
                      <a:pPr>
                        <a:lnSpc>
                          <a:spcPts val="1300"/>
                        </a:lnSpc>
                        <a:spcBef>
                          <a:spcPts val="1000"/>
                        </a:spcBef>
                        <a:spcAft>
                          <a:spcPts val="1000"/>
                        </a:spcAft>
                      </a:pPr>
                      <a:r>
                        <a:rPr lang="en-GB" sz="1400" dirty="0" smtClean="0">
                          <a:effectLst/>
                          <a:latin typeface="Arial" panose="020B0604020202020204" pitchFamily="34" charset="0"/>
                          <a:cs typeface="Arial" panose="020B0604020202020204" pitchFamily="34" charset="0"/>
                        </a:rPr>
                        <a:t>AO4 </a:t>
                      </a:r>
                      <a:endParaRPr lang="en-GB" sz="1400" dirty="0">
                        <a:effectLst/>
                        <a:latin typeface="Arial" panose="020B0604020202020204" pitchFamily="34" charset="0"/>
                        <a:cs typeface="Arial" panose="020B0604020202020204" pitchFamily="34" charset="0"/>
                      </a:endParaRPr>
                    </a:p>
                    <a:p>
                      <a:pPr>
                        <a:lnSpc>
                          <a:spcPts val="1300"/>
                        </a:lnSpc>
                        <a:spcBef>
                          <a:spcPts val="1000"/>
                        </a:spcBef>
                        <a:spcAft>
                          <a:spcPts val="1000"/>
                        </a:spcAft>
                      </a:pPr>
                      <a:r>
                        <a:rPr lang="en-GB" sz="1400" dirty="0" smtClean="0">
                          <a:effectLst/>
                          <a:latin typeface="Arial" panose="020B0604020202020204" pitchFamily="34" charset="0"/>
                          <a:cs typeface="Arial" panose="020B0604020202020204" pitchFamily="34" charset="0"/>
                        </a:rPr>
                        <a:t>Analysis and Evaluation</a:t>
                      </a:r>
                      <a:endParaRPr lang="en-GB" sz="1400" dirty="0">
                        <a:effectLst/>
                        <a:latin typeface="Arial" panose="020B0604020202020204" pitchFamily="34" charset="0"/>
                        <a:ea typeface="Times New Roman"/>
                        <a:cs typeface="Arial" panose="020B0604020202020204" pitchFamily="34" charset="0"/>
                      </a:endParaRPr>
                    </a:p>
                  </a:txBody>
                  <a:tcPr marL="68580" marR="68580" marT="0" marB="0" anchor="ctr"/>
                </a:tc>
                <a:tc>
                  <a:txBody>
                    <a:bodyPr/>
                    <a:lstStyle/>
                    <a:p>
                      <a:pPr algn="ctr">
                        <a:lnSpc>
                          <a:spcPts val="1300"/>
                        </a:lnSpc>
                        <a:spcBef>
                          <a:spcPts val="1000"/>
                        </a:spcBef>
                        <a:spcAft>
                          <a:spcPts val="1000"/>
                        </a:spcAft>
                      </a:pPr>
                      <a:r>
                        <a:rPr lang="en-GB" sz="1400" dirty="0">
                          <a:effectLst/>
                          <a:latin typeface="Arial" panose="020B0604020202020204" pitchFamily="34" charset="0"/>
                          <a:cs typeface="Arial" panose="020B0604020202020204" pitchFamily="34" charset="0"/>
                        </a:rPr>
                        <a:t>Band 5:</a:t>
                      </a:r>
                    </a:p>
                    <a:p>
                      <a:pPr algn="ctr">
                        <a:lnSpc>
                          <a:spcPts val="1300"/>
                        </a:lnSpc>
                        <a:spcBef>
                          <a:spcPts val="1000"/>
                        </a:spcBef>
                        <a:spcAft>
                          <a:spcPts val="1000"/>
                        </a:spcAft>
                      </a:pPr>
                      <a:r>
                        <a:rPr lang="en-GB" sz="1400" dirty="0" smtClean="0">
                          <a:effectLst/>
                          <a:latin typeface="Arial" panose="020B0604020202020204" pitchFamily="34" charset="0"/>
                          <a:cs typeface="Arial" panose="020B0604020202020204" pitchFamily="34" charset="0"/>
                        </a:rPr>
                        <a:t>17–20 </a:t>
                      </a:r>
                      <a:r>
                        <a:rPr lang="en-GB" sz="1400" dirty="0">
                          <a:effectLst/>
                          <a:latin typeface="Arial" panose="020B0604020202020204" pitchFamily="34" charset="0"/>
                          <a:cs typeface="Arial" panose="020B0604020202020204" pitchFamily="34" charset="0"/>
                        </a:rPr>
                        <a:t>marks</a:t>
                      </a:r>
                      <a:endParaRPr lang="en-GB" sz="1400" dirty="0">
                        <a:effectLst/>
                        <a:latin typeface="Arial" panose="020B0604020202020204" pitchFamily="34" charset="0"/>
                        <a:ea typeface="Times New Roman"/>
                        <a:cs typeface="Arial" panose="020B0604020202020204" pitchFamily="34" charset="0"/>
                      </a:endParaRPr>
                    </a:p>
                  </a:txBody>
                  <a:tcPr marL="68580" marR="68580" marT="0" marB="0" anchor="ctr"/>
                </a:tc>
                <a:tc>
                  <a:txBody>
                    <a:bodyPr/>
                    <a:lstStyle/>
                    <a:p>
                      <a:pPr>
                        <a:lnSpc>
                          <a:spcPts val="1300"/>
                        </a:lnSpc>
                        <a:spcBef>
                          <a:spcPts val="1000"/>
                        </a:spcBef>
                        <a:spcAft>
                          <a:spcPts val="1000"/>
                        </a:spcAft>
                      </a:pPr>
                      <a:r>
                        <a:rPr lang="en-US" sz="1400" dirty="0" smtClean="0">
                          <a:effectLst/>
                          <a:latin typeface="Arial" panose="020B0604020202020204" pitchFamily="34" charset="0"/>
                          <a:cs typeface="Arial" panose="020B0604020202020204" pitchFamily="34" charset="0"/>
                        </a:rPr>
                        <a:t>Highly developed analysis and evaluation during the devising process with amendments reflecting the decisions made.</a:t>
                      </a:r>
                    </a:p>
                    <a:p>
                      <a:pPr>
                        <a:lnSpc>
                          <a:spcPts val="1300"/>
                        </a:lnSpc>
                        <a:spcBef>
                          <a:spcPts val="1000"/>
                        </a:spcBef>
                        <a:spcAft>
                          <a:spcPts val="1000"/>
                        </a:spcAft>
                      </a:pPr>
                      <a:r>
                        <a:rPr lang="en-US" sz="1400" dirty="0" smtClean="0">
                          <a:effectLst/>
                          <a:latin typeface="Arial" panose="020B0604020202020204" pitchFamily="34" charset="0"/>
                          <a:cs typeface="Arial" panose="020B0604020202020204" pitchFamily="34" charset="0"/>
                        </a:rPr>
                        <a:t>Highly developed justifications of the changes made during development of the devised performance.</a:t>
                      </a:r>
                    </a:p>
                    <a:p>
                      <a:pPr>
                        <a:lnSpc>
                          <a:spcPts val="1300"/>
                        </a:lnSpc>
                        <a:spcBef>
                          <a:spcPts val="1000"/>
                        </a:spcBef>
                        <a:spcAft>
                          <a:spcPts val="1000"/>
                        </a:spcAft>
                      </a:pPr>
                      <a:r>
                        <a:rPr lang="en-US" sz="1400" dirty="0" smtClean="0">
                          <a:effectLst/>
                          <a:latin typeface="Arial" panose="020B0604020202020204" pitchFamily="34" charset="0"/>
                          <a:cs typeface="Arial" panose="020B0604020202020204" pitchFamily="34" charset="0"/>
                        </a:rPr>
                        <a:t>Highly developed analysis of how their own work will create meaning and explanation of how this will be communicated to the audience.</a:t>
                      </a:r>
                    </a:p>
                    <a:p>
                      <a:pPr>
                        <a:lnSpc>
                          <a:spcPts val="1300"/>
                        </a:lnSpc>
                        <a:spcBef>
                          <a:spcPts val="1000"/>
                        </a:spcBef>
                        <a:spcAft>
                          <a:spcPts val="1000"/>
                        </a:spcAft>
                      </a:pPr>
                      <a:r>
                        <a:rPr lang="en-US" sz="1400" dirty="0" smtClean="0">
                          <a:effectLst/>
                          <a:latin typeface="Arial" panose="020B0604020202020204" pitchFamily="34" charset="0"/>
                          <a:cs typeface="Arial" panose="020B0604020202020204" pitchFamily="34" charset="0"/>
                        </a:rPr>
                        <a:t>Highly developed evaluation of their final performance with outstanding analysis of how to improve for future performances.</a:t>
                      </a:r>
                    </a:p>
                  </a:txBody>
                  <a:tcPr marL="68580" marR="68580" marT="0" marB="0" anchor="ctr"/>
                </a:tc>
              </a:tr>
            </a:tbl>
          </a:graphicData>
        </a:graphic>
      </p:graphicFrame>
      <p:cxnSp>
        <p:nvCxnSpPr>
          <p:cNvPr id="22" name="Straight Arrow Connector 21"/>
          <p:cNvCxnSpPr>
            <a:stCxn id="21" idx="0"/>
          </p:cNvCxnSpPr>
          <p:nvPr/>
        </p:nvCxnSpPr>
        <p:spPr>
          <a:xfrm flipH="1" flipV="1">
            <a:off x="683569" y="3068961"/>
            <a:ext cx="520946" cy="1629910"/>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39" idx="0"/>
          </p:cNvCxnSpPr>
          <p:nvPr/>
        </p:nvCxnSpPr>
        <p:spPr>
          <a:xfrm flipH="1" flipV="1">
            <a:off x="1739764" y="3566699"/>
            <a:ext cx="350031" cy="1061092"/>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7" idx="0"/>
          </p:cNvCxnSpPr>
          <p:nvPr/>
        </p:nvCxnSpPr>
        <p:spPr>
          <a:xfrm flipH="1" flipV="1">
            <a:off x="3275856" y="2564905"/>
            <a:ext cx="36004" cy="224536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33" idx="0"/>
          </p:cNvCxnSpPr>
          <p:nvPr/>
        </p:nvCxnSpPr>
        <p:spPr>
          <a:xfrm flipH="1" flipV="1">
            <a:off x="3795384" y="2564905"/>
            <a:ext cx="828092" cy="227798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48" idx="0"/>
          </p:cNvCxnSpPr>
          <p:nvPr/>
        </p:nvCxnSpPr>
        <p:spPr>
          <a:xfrm flipH="1" flipV="1">
            <a:off x="5292080" y="3068961"/>
            <a:ext cx="663544" cy="155882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stCxn id="56" idx="0"/>
          </p:cNvCxnSpPr>
          <p:nvPr/>
        </p:nvCxnSpPr>
        <p:spPr>
          <a:xfrm flipH="1" flipV="1">
            <a:off x="6220558" y="3566699"/>
            <a:ext cx="592623" cy="111586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24" idx="0"/>
          </p:cNvCxnSpPr>
          <p:nvPr/>
        </p:nvCxnSpPr>
        <p:spPr>
          <a:xfrm flipH="1" flipV="1">
            <a:off x="944044" y="3717034"/>
            <a:ext cx="795720" cy="109323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33" idx="0"/>
          </p:cNvCxnSpPr>
          <p:nvPr/>
        </p:nvCxnSpPr>
        <p:spPr>
          <a:xfrm flipH="1" flipV="1">
            <a:off x="4355976" y="3068961"/>
            <a:ext cx="267500" cy="177392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20" idx="0"/>
          </p:cNvCxnSpPr>
          <p:nvPr/>
        </p:nvCxnSpPr>
        <p:spPr>
          <a:xfrm flipH="1" flipV="1">
            <a:off x="7524328" y="4124630"/>
            <a:ext cx="288032" cy="574241"/>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319235" y="4698871"/>
            <a:ext cx="1770560" cy="962377"/>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This is targeted at </a:t>
            </a:r>
            <a:r>
              <a:rPr lang="en-GB" sz="1000" dirty="0" smtClean="0">
                <a:latin typeface="Arial" panose="020B0604020202020204" pitchFamily="34" charset="0"/>
                <a:cs typeface="Arial" panose="020B0604020202020204" pitchFamily="34" charset="0"/>
              </a:rPr>
              <a:t>AO4 which, in this task,  assesses analysis and evaluation of the candidate’s own work.</a:t>
            </a:r>
            <a:endParaRPr lang="en-GB" sz="1000" dirty="0">
              <a:latin typeface="Arial" panose="020B0604020202020204" pitchFamily="34" charset="0"/>
              <a:cs typeface="Arial" panose="020B0604020202020204" pitchFamily="34" charset="0"/>
            </a:endParaRPr>
          </a:p>
        </p:txBody>
      </p:sp>
      <p:sp>
        <p:nvSpPr>
          <p:cNvPr id="39" name="Rounded Rectangle 38"/>
          <p:cNvSpPr/>
          <p:nvPr/>
        </p:nvSpPr>
        <p:spPr>
          <a:xfrm>
            <a:off x="1403648" y="4627791"/>
            <a:ext cx="1372293" cy="96062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marking grid is out of 20 and is worth 33% of the component (10% of the qualification).</a:t>
            </a:r>
            <a:endParaRPr lang="en-GB" sz="1000" dirty="0">
              <a:latin typeface="Arial" panose="020B0604020202020204" pitchFamily="34" charset="0"/>
              <a:cs typeface="Arial" panose="020B0604020202020204" pitchFamily="34" charset="0"/>
            </a:endParaRPr>
          </a:p>
        </p:txBody>
      </p:sp>
      <p:sp>
        <p:nvSpPr>
          <p:cNvPr id="24" name="Rounded Rectangle 23"/>
          <p:cNvSpPr/>
          <p:nvPr/>
        </p:nvSpPr>
        <p:spPr>
          <a:xfrm>
            <a:off x="563712" y="4810268"/>
            <a:ext cx="2352103" cy="1139010"/>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Analysis and evaluation is marked holistically across </a:t>
            </a:r>
            <a:r>
              <a:rPr lang="en-GB" sz="1000" b="1" dirty="0" smtClean="0">
                <a:latin typeface="Arial" panose="020B0604020202020204" pitchFamily="34" charset="0"/>
                <a:cs typeface="Arial" panose="020B0604020202020204" pitchFamily="34" charset="0"/>
              </a:rPr>
              <a:t>all</a:t>
            </a:r>
            <a:r>
              <a:rPr lang="en-GB" sz="1000" dirty="0" smtClean="0">
                <a:latin typeface="Arial" panose="020B0604020202020204" pitchFamily="34" charset="0"/>
                <a:cs typeface="Arial" panose="020B0604020202020204" pitchFamily="34" charset="0"/>
              </a:rPr>
              <a:t> sections of the  portfolio. This allows candidates to be credited regardless of where they have met this Assessment Objective.</a:t>
            </a:r>
            <a:endParaRPr lang="en-GB" sz="1000" dirty="0">
              <a:latin typeface="Arial" panose="020B0604020202020204" pitchFamily="34" charset="0"/>
              <a:cs typeface="Arial" panose="020B0604020202020204" pitchFamily="34" charset="0"/>
            </a:endParaRPr>
          </a:p>
        </p:txBody>
      </p:sp>
      <p:cxnSp>
        <p:nvCxnSpPr>
          <p:cNvPr id="27" name="Straight Arrow Connector 26"/>
          <p:cNvCxnSpPr>
            <a:stCxn id="17" idx="0"/>
          </p:cNvCxnSpPr>
          <p:nvPr/>
        </p:nvCxnSpPr>
        <p:spPr>
          <a:xfrm flipV="1">
            <a:off x="3311860" y="3068961"/>
            <a:ext cx="324036" cy="174130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a:xfrm>
            <a:off x="3795384" y="4842887"/>
            <a:ext cx="1656184" cy="962377"/>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Candidates should evaluate their own work regularly. This includes reflection of the process they have completed.  </a:t>
            </a:r>
          </a:p>
          <a:p>
            <a:endParaRPr lang="en-GB" sz="1000" dirty="0">
              <a:latin typeface="Arial" panose="020B0604020202020204" pitchFamily="34" charset="0"/>
              <a:cs typeface="Arial" panose="020B0604020202020204" pitchFamily="34" charset="0"/>
            </a:endParaRPr>
          </a:p>
        </p:txBody>
      </p:sp>
      <p:sp>
        <p:nvSpPr>
          <p:cNvPr id="48" name="Rounded Rectangle 47"/>
          <p:cNvSpPr/>
          <p:nvPr/>
        </p:nvSpPr>
        <p:spPr>
          <a:xfrm>
            <a:off x="4623476" y="4627789"/>
            <a:ext cx="2664296" cy="132148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descriptor also requires candidates to analyse the devising process completed, and provide a justification for their decisions made during the process.</a:t>
            </a:r>
          </a:p>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This includes work that has been amended and refined and may not appear in the final performance.</a:t>
            </a:r>
            <a:endParaRPr lang="en-GB" sz="1000" dirty="0">
              <a:latin typeface="Arial" panose="020B0604020202020204" pitchFamily="34" charset="0"/>
              <a:cs typeface="Arial" panose="020B0604020202020204" pitchFamily="34" charset="0"/>
            </a:endParaRPr>
          </a:p>
        </p:txBody>
      </p:sp>
      <p:sp>
        <p:nvSpPr>
          <p:cNvPr id="56" name="Rounded Rectangle 55"/>
          <p:cNvSpPr/>
          <p:nvPr/>
        </p:nvSpPr>
        <p:spPr>
          <a:xfrm>
            <a:off x="5766179" y="4682561"/>
            <a:ext cx="2094004" cy="1250407"/>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All performances in Drama must consider how meaning is communicated to the audience. This descriptor requires candidates to link their creative decisions to the impact they want to have on the audience.</a:t>
            </a:r>
            <a:endParaRPr lang="en-GB" sz="1000" dirty="0">
              <a:latin typeface="Arial" panose="020B0604020202020204" pitchFamily="34" charset="0"/>
              <a:cs typeface="Arial" panose="020B0604020202020204" pitchFamily="34" charset="0"/>
            </a:endParaRPr>
          </a:p>
        </p:txBody>
      </p:sp>
      <p:sp>
        <p:nvSpPr>
          <p:cNvPr id="20" name="Rounded Rectangle 19"/>
          <p:cNvSpPr/>
          <p:nvPr/>
        </p:nvSpPr>
        <p:spPr>
          <a:xfrm>
            <a:off x="6660232" y="4698871"/>
            <a:ext cx="2304256" cy="127912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descriptor requires candidates to analyse and evaluate their finished devised performance. </a:t>
            </a:r>
          </a:p>
          <a:p>
            <a:endParaRPr lang="en-GB" sz="1000" dirty="0">
              <a:latin typeface="Arial" panose="020B0604020202020204" pitchFamily="34" charset="0"/>
              <a:cs typeface="Arial" panose="020B0604020202020204" pitchFamily="34" charset="0"/>
            </a:endParaRPr>
          </a:p>
          <a:p>
            <a:r>
              <a:rPr lang="en-GB" sz="1000" dirty="0">
                <a:latin typeface="Arial" panose="020B0604020202020204" pitchFamily="34" charset="0"/>
                <a:cs typeface="Arial" panose="020B0604020202020204" pitchFamily="34" charset="0"/>
              </a:rPr>
              <a:t>This </a:t>
            </a:r>
            <a:r>
              <a:rPr lang="en-GB" sz="1000" dirty="0" smtClean="0">
                <a:latin typeface="Arial" panose="020B0604020202020204" pitchFamily="34" charset="0"/>
                <a:cs typeface="Arial" panose="020B0604020202020204" pitchFamily="34" charset="0"/>
              </a:rPr>
              <a:t>will </a:t>
            </a:r>
            <a:r>
              <a:rPr lang="en-GB" sz="1000" dirty="0">
                <a:latin typeface="Arial" panose="020B0604020202020204" pitchFamily="34" charset="0"/>
                <a:cs typeface="Arial" panose="020B0604020202020204" pitchFamily="34" charset="0"/>
              </a:rPr>
              <a:t>be </a:t>
            </a:r>
            <a:r>
              <a:rPr lang="en-GB" sz="1000" dirty="0" smtClean="0">
                <a:latin typeface="Arial" panose="020B0604020202020204" pitchFamily="34" charset="0"/>
                <a:cs typeface="Arial" panose="020B0604020202020204" pitchFamily="34" charset="0"/>
              </a:rPr>
              <a:t>completed at the end of the process and is section 3 of the portfolio.</a:t>
            </a:r>
            <a:endParaRPr lang="en-GB" sz="1000" dirty="0">
              <a:latin typeface="Arial" panose="020B0604020202020204" pitchFamily="34" charset="0"/>
              <a:cs typeface="Arial" panose="020B0604020202020204" pitchFamily="34" charset="0"/>
            </a:endParaRPr>
          </a:p>
        </p:txBody>
      </p:sp>
      <p:sp>
        <p:nvSpPr>
          <p:cNvPr id="17" name="Rounded Rectangle 16"/>
          <p:cNvSpPr/>
          <p:nvPr/>
        </p:nvSpPr>
        <p:spPr>
          <a:xfrm>
            <a:off x="2339751" y="4810267"/>
            <a:ext cx="1944217" cy="1122701"/>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These descriptors requires candidates to analyse and evaluate their practical work exploring the stimulus. This is likely to be in section 2 of the portfolio.</a:t>
            </a:r>
            <a:endParaRPr lang="en-GB"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9564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subTnLst>
                                    <p:set>
                                      <p:cBhvr override="childStyle">
                                        <p:cTn dur="1" fill="hold" display="0" masterRel="nextClick" afterEffect="1"/>
                                        <p:tgtEl>
                                          <p:spTgt spid="21"/>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500"/>
                                        <p:tgtEl>
                                          <p:spTgt spid="39"/>
                                        </p:tgtEl>
                                      </p:cBhvr>
                                    </p:animEffect>
                                  </p:childTnLst>
                                  <p:subTnLst>
                                    <p:set>
                                      <p:cBhvr override="childStyle">
                                        <p:cTn dur="1" fill="hold" display="0" masterRel="nextClick" afterEffect="1"/>
                                        <p:tgtEl>
                                          <p:spTgt spid="39"/>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63"/>
                                        </p:tgtEl>
                                        <p:attrNameLst>
                                          <p:attrName>style.visibility</p:attrName>
                                        </p:attrNameLst>
                                      </p:cBhvr>
                                      <p:to>
                                        <p:strVal val="visible"/>
                                      </p:to>
                                    </p:set>
                                    <p:animEffect transition="in" filter="fade">
                                      <p:cBhvr>
                                        <p:cTn id="18" dur="500"/>
                                        <p:tgtEl>
                                          <p:spTgt spid="63"/>
                                        </p:tgtEl>
                                      </p:cBhvr>
                                    </p:animEffect>
                                  </p:childTnLst>
                                  <p:subTnLst>
                                    <p:set>
                                      <p:cBhvr override="childStyle">
                                        <p:cTn dur="1" fill="hold" display="0" masterRel="nextClick" afterEffect="1"/>
                                        <p:tgtEl>
                                          <p:spTgt spid="63"/>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subTnLst>
                                    <p:set>
                                      <p:cBhvr override="childStyle">
                                        <p:cTn dur="1" fill="hold" display="0" masterRel="nextClick" afterEffect="1"/>
                                        <p:tgtEl>
                                          <p:spTgt spid="24"/>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subTnLst>
                                    <p:set>
                                      <p:cBhvr override="childStyle">
                                        <p:cTn dur="1" fill="hold" display="0" masterRel="nextClick" afterEffect="1"/>
                                        <p:tgtEl>
                                          <p:spTgt spid="25"/>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par>
                                <p:cTn id="35" presetID="10" presetClass="entr" presetSubtype="0"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subTnLst>
                                    <p:set>
                                      <p:cBhvr override="childStyle">
                                        <p:cTn dur="1" fill="hold" display="0" masterRel="nextClick" afterEffect="1"/>
                                        <p:tgtEl>
                                          <p:spTgt spid="27"/>
                                        </p:tgtEl>
                                        <p:attrNameLst>
                                          <p:attrName>style.visibility</p:attrName>
                                        </p:attrNameLst>
                                      </p:cBhvr>
                                      <p:to>
                                        <p:strVal val="hidden"/>
                                      </p:to>
                                    </p:set>
                                  </p:sub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par>
                                <p:cTn id="43" presetID="10" presetClass="entr" presetSubtype="0" fill="hold" nodeType="with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fade">
                                      <p:cBhvr>
                                        <p:cTn id="45"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par>
                                <p:cTn id="46" presetID="10" presetClass="entr" presetSubtype="0" fill="hold" nodeType="with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fade">
                                      <p:cBhvr>
                                        <p:cTn id="48" dur="500"/>
                                        <p:tgtEl>
                                          <p:spTgt spid="38"/>
                                        </p:tgtEl>
                                      </p:cBhvr>
                                    </p:animEffect>
                                  </p:childTnLst>
                                  <p:subTnLst>
                                    <p:set>
                                      <p:cBhvr override="childStyle">
                                        <p:cTn dur="1" fill="hold" display="0" masterRel="nextClick" afterEffect="1"/>
                                        <p:tgtEl>
                                          <p:spTgt spid="38"/>
                                        </p:tgtEl>
                                        <p:attrNameLst>
                                          <p:attrName>style.visibility</p:attrName>
                                        </p:attrNameLst>
                                      </p:cBhvr>
                                      <p:to>
                                        <p:strVal val="hidden"/>
                                      </p:to>
                                    </p:set>
                                  </p:sub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par>
                                <p:cTn id="54" presetID="10" presetClass="entr" presetSubtype="0" fill="hold" nodeType="with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500"/>
                                        <p:tgtEl>
                                          <p:spTgt spid="46"/>
                                        </p:tgtEl>
                                      </p:cBhvr>
                                    </p:animEffect>
                                  </p:childTnLst>
                                  <p:subTnLst>
                                    <p:set>
                                      <p:cBhvr override="childStyle">
                                        <p:cTn dur="1" fill="hold" display="0" masterRel="nextClick" afterEffect="1"/>
                                        <p:tgtEl>
                                          <p:spTgt spid="46"/>
                                        </p:tgtEl>
                                        <p:attrNameLst>
                                          <p:attrName>style.visibility</p:attrName>
                                        </p:attrNameLst>
                                      </p:cBhvr>
                                      <p:to>
                                        <p:strVal val="hidden"/>
                                      </p:to>
                                    </p:set>
                                  </p:sub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56"/>
                                        </p:tgtEl>
                                        <p:attrNameLst>
                                          <p:attrName>style.visibility</p:attrName>
                                        </p:attrNameLst>
                                      </p:cBhvr>
                                      <p:to>
                                        <p:strVal val="visible"/>
                                      </p:to>
                                    </p:set>
                                    <p:animEffect transition="in" filter="fade">
                                      <p:cBhvr>
                                        <p:cTn id="61" dur="500"/>
                                        <p:tgtEl>
                                          <p:spTgt spid="56"/>
                                        </p:tgtEl>
                                      </p:cBhvr>
                                    </p:animEffect>
                                  </p:childTnLst>
                                  <p:subTnLst>
                                    <p:set>
                                      <p:cBhvr override="childStyle">
                                        <p:cTn dur="1" fill="hold" display="0" masterRel="nextClick" afterEffect="1"/>
                                        <p:tgtEl>
                                          <p:spTgt spid="56"/>
                                        </p:tgtEl>
                                        <p:attrNameLst>
                                          <p:attrName>style.visibility</p:attrName>
                                        </p:attrNameLst>
                                      </p:cBhvr>
                                      <p:to>
                                        <p:strVal val="hidden"/>
                                      </p:to>
                                    </p:set>
                                  </p:subTnLst>
                                </p:cTn>
                              </p:par>
                              <p:par>
                                <p:cTn id="62" presetID="10" presetClass="entr" presetSubtype="0" fill="hold"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fade">
                                      <p:cBhvr>
                                        <p:cTn id="64" dur="500"/>
                                        <p:tgtEl>
                                          <p:spTgt spid="57"/>
                                        </p:tgtEl>
                                      </p:cBhvr>
                                    </p:animEffect>
                                  </p:childTnLst>
                                  <p:subTnLst>
                                    <p:set>
                                      <p:cBhvr override="childStyle">
                                        <p:cTn dur="1" fill="hold" display="0" masterRel="nextClick" afterEffect="1"/>
                                        <p:tgtEl>
                                          <p:spTgt spid="57"/>
                                        </p:tgtEl>
                                        <p:attrNameLst>
                                          <p:attrName>style.visibility</p:attrName>
                                        </p:attrNameLst>
                                      </p:cBhvr>
                                      <p:to>
                                        <p:strVal val="hidden"/>
                                      </p:to>
                                    </p:set>
                                  </p:sub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subTnLst>
                                    <p:set>
                                      <p:cBhvr override="childStyle">
                                        <p:cTn dur="1" fill="hold" display="0" masterRel="nextClick" afterEffect="1"/>
                                        <p:tgtEl>
                                          <p:spTgt spid="20"/>
                                        </p:tgtEl>
                                        <p:attrNameLst>
                                          <p:attrName>style.visibility</p:attrName>
                                        </p:attrNameLst>
                                      </p:cBhvr>
                                      <p:to>
                                        <p:strVal val="hidden"/>
                                      </p:to>
                                    </p:set>
                                  </p:subTnLst>
                                </p:cTn>
                              </p:par>
                              <p:par>
                                <p:cTn id="70" presetID="10" presetClass="entr" presetSubtype="0" fill="hold" nodeType="with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childTnLst>
                                  <p:subTnLst>
                                    <p:set>
                                      <p:cBhvr override="childStyle">
                                        <p:cTn dur="1" fill="hold" display="0" masterRel="nextClick" afterEffect="1"/>
                                        <p:tgtEl>
                                          <p:spTgt spid="23"/>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9" grpId="0" animBg="1"/>
      <p:bldP spid="24" grpId="0" animBg="1"/>
      <p:bldP spid="33" grpId="0" animBg="1"/>
      <p:bldP spid="48" grpId="0" animBg="1"/>
      <p:bldP spid="56" grpId="0" animBg="1"/>
      <p:bldP spid="20" grpId="0" animBg="1"/>
      <p:bldP spid="1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571184" cy="5649491"/>
          </a:xfrm>
        </p:spPr>
        <p:txBody>
          <a:bodyPr>
            <a:normAutofit/>
          </a:bodyPr>
          <a:lstStyle/>
          <a:p>
            <a:pPr marL="0" indent="0" algn="ctr">
              <a:buNone/>
            </a:pPr>
            <a:endParaRPr lang="en-US" sz="1400" b="1" dirty="0" smtClean="0"/>
          </a:p>
          <a:p>
            <a:pPr marL="0" indent="0" algn="ctr">
              <a:buNone/>
            </a:pPr>
            <a:r>
              <a:rPr lang="en-US" sz="1400" b="1" dirty="0" smtClean="0"/>
              <a:t>AO2 Devised drama</a:t>
            </a:r>
            <a:endParaRPr lang="en-US" sz="1400" b="1" dirty="0"/>
          </a:p>
          <a:p>
            <a:pPr marL="0" indent="0">
              <a:buNone/>
            </a:pPr>
            <a:r>
              <a:rPr lang="en-US" sz="1400" b="1" dirty="0"/>
              <a:t> </a:t>
            </a:r>
          </a:p>
          <a:p>
            <a:pPr marL="0" indent="0">
              <a:buNone/>
            </a:pPr>
            <a:r>
              <a:rPr lang="en-US" sz="1400" dirty="0" smtClean="0"/>
              <a:t>Learners are expected to demonstrate their ability to show:</a:t>
            </a:r>
          </a:p>
          <a:p>
            <a:pPr marL="0" indent="0">
              <a:buNone/>
            </a:pPr>
            <a:endParaRPr lang="en-US" sz="1400" dirty="0"/>
          </a:p>
          <a:p>
            <a:pPr marL="0" indent="0">
              <a:buNone/>
            </a:pPr>
            <a:endParaRPr lang="en-US" sz="1400" dirty="0"/>
          </a:p>
          <a:p>
            <a:pPr marL="0" indent="0">
              <a:buNone/>
            </a:pPr>
            <a:endParaRPr lang="en-US" sz="1400" b="1" dirty="0" smtClean="0"/>
          </a:p>
          <a:p>
            <a:pPr marL="0" indent="0">
              <a:buNone/>
            </a:pPr>
            <a:endParaRPr lang="en-US" sz="1400" b="1" dirty="0" smtClean="0"/>
          </a:p>
        </p:txBody>
      </p:sp>
      <p:sp>
        <p:nvSpPr>
          <p:cNvPr id="21" name="Rounded Rectangle 20"/>
          <p:cNvSpPr/>
          <p:nvPr/>
        </p:nvSpPr>
        <p:spPr>
          <a:xfrm>
            <a:off x="319236" y="4698871"/>
            <a:ext cx="1444452" cy="115078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This is targeted at </a:t>
            </a:r>
            <a:r>
              <a:rPr lang="en-GB" sz="1000" dirty="0" smtClean="0">
                <a:latin typeface="Arial" panose="020B0604020202020204" pitchFamily="34" charset="0"/>
                <a:cs typeface="Arial" panose="020B0604020202020204" pitchFamily="34" charset="0"/>
              </a:rPr>
              <a:t>AO2 </a:t>
            </a:r>
            <a:r>
              <a:rPr lang="en-GB" sz="1000" dirty="0">
                <a:latin typeface="Arial" panose="020B0604020202020204" pitchFamily="34" charset="0"/>
                <a:cs typeface="Arial" panose="020B0604020202020204" pitchFamily="34" charset="0"/>
              </a:rPr>
              <a:t>which </a:t>
            </a:r>
            <a:r>
              <a:rPr lang="en-GB" sz="1000" dirty="0" smtClean="0">
                <a:latin typeface="Arial" panose="020B0604020202020204" pitchFamily="34" charset="0"/>
                <a:cs typeface="Arial" panose="020B0604020202020204" pitchFamily="34" charset="0"/>
              </a:rPr>
              <a:t>assesses theatrical skills in a live performance.</a:t>
            </a:r>
            <a:endParaRPr lang="en-GB" sz="1000"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109415009"/>
              </p:ext>
            </p:extLst>
          </p:nvPr>
        </p:nvGraphicFramePr>
        <p:xfrm>
          <a:off x="467544" y="1844824"/>
          <a:ext cx="8208912" cy="2581930"/>
        </p:xfrm>
        <a:graphic>
          <a:graphicData uri="http://schemas.openxmlformats.org/drawingml/2006/table">
            <a:tbl>
              <a:tblPr>
                <a:tableStyleId>{00A15C55-8517-42AA-B614-E9B94910E393}</a:tableStyleId>
              </a:tblPr>
              <a:tblGrid>
                <a:gridCol w="1008112"/>
                <a:gridCol w="792088"/>
                <a:gridCol w="6408712"/>
              </a:tblGrid>
              <a:tr h="2581930">
                <a:tc>
                  <a:txBody>
                    <a:bodyPr/>
                    <a:lstStyle/>
                    <a:p>
                      <a:pPr>
                        <a:lnSpc>
                          <a:spcPts val="1300"/>
                        </a:lnSpc>
                        <a:spcBef>
                          <a:spcPts val="1000"/>
                        </a:spcBef>
                        <a:spcAft>
                          <a:spcPts val="1000"/>
                        </a:spcAft>
                      </a:pPr>
                      <a:r>
                        <a:rPr lang="en-GB" sz="1400" dirty="0" smtClean="0">
                          <a:effectLst/>
                          <a:latin typeface="Arial" panose="020B0604020202020204" pitchFamily="34" charset="0"/>
                          <a:cs typeface="Arial" panose="020B0604020202020204" pitchFamily="34" charset="0"/>
                        </a:rPr>
                        <a:t>AO2 </a:t>
                      </a:r>
                    </a:p>
                    <a:p>
                      <a:pPr>
                        <a:lnSpc>
                          <a:spcPts val="1300"/>
                        </a:lnSpc>
                        <a:spcBef>
                          <a:spcPts val="1000"/>
                        </a:spcBef>
                        <a:spcAft>
                          <a:spcPts val="1000"/>
                        </a:spcAft>
                      </a:pPr>
                      <a:r>
                        <a:rPr lang="en-GB" sz="1400" dirty="0" smtClean="0">
                          <a:effectLst/>
                          <a:latin typeface="Arial" panose="020B0604020202020204" pitchFamily="34" charset="0"/>
                          <a:cs typeface="Arial" panose="020B0604020202020204" pitchFamily="34" charset="0"/>
                        </a:rPr>
                        <a:t>Devised drama</a:t>
                      </a:r>
                    </a:p>
                  </a:txBody>
                  <a:tcPr marL="68580" marR="68580" marT="0" marB="0" anchor="ctr"/>
                </a:tc>
                <a:tc>
                  <a:txBody>
                    <a:bodyPr/>
                    <a:lstStyle/>
                    <a:p>
                      <a:pPr algn="ctr">
                        <a:lnSpc>
                          <a:spcPts val="1300"/>
                        </a:lnSpc>
                        <a:spcBef>
                          <a:spcPts val="1000"/>
                        </a:spcBef>
                        <a:spcAft>
                          <a:spcPts val="1000"/>
                        </a:spcAft>
                      </a:pPr>
                      <a:r>
                        <a:rPr lang="en-GB" sz="1400" dirty="0">
                          <a:effectLst/>
                          <a:latin typeface="Arial" panose="020B0604020202020204" pitchFamily="34" charset="0"/>
                          <a:cs typeface="Arial" panose="020B0604020202020204" pitchFamily="34" charset="0"/>
                        </a:rPr>
                        <a:t>Band 5:</a:t>
                      </a:r>
                    </a:p>
                    <a:p>
                      <a:pPr algn="ctr">
                        <a:lnSpc>
                          <a:spcPts val="1300"/>
                        </a:lnSpc>
                        <a:spcBef>
                          <a:spcPts val="1000"/>
                        </a:spcBef>
                        <a:spcAft>
                          <a:spcPts val="1000"/>
                        </a:spcAft>
                      </a:pPr>
                      <a:r>
                        <a:rPr lang="en-GB" sz="1400" smtClean="0">
                          <a:effectLst/>
                          <a:latin typeface="Arial" panose="020B0604020202020204" pitchFamily="34" charset="0"/>
                          <a:cs typeface="Arial" panose="020B0604020202020204" pitchFamily="34" charset="0"/>
                        </a:rPr>
                        <a:t>17–20 </a:t>
                      </a:r>
                      <a:r>
                        <a:rPr lang="en-GB" sz="1400" dirty="0">
                          <a:effectLst/>
                          <a:latin typeface="Arial" panose="020B0604020202020204" pitchFamily="34" charset="0"/>
                          <a:cs typeface="Arial" panose="020B0604020202020204" pitchFamily="34" charset="0"/>
                        </a:rPr>
                        <a:t>marks</a:t>
                      </a:r>
                      <a:endParaRPr lang="en-GB" sz="1400" dirty="0">
                        <a:effectLst/>
                        <a:latin typeface="Arial" panose="020B0604020202020204" pitchFamily="34" charset="0"/>
                        <a:ea typeface="Times New Roman"/>
                        <a:cs typeface="Arial" panose="020B0604020202020204" pitchFamily="34" charset="0"/>
                      </a:endParaRPr>
                    </a:p>
                  </a:txBody>
                  <a:tcPr marL="68580" marR="68580" marT="0" marB="0" anchor="ctr"/>
                </a:tc>
                <a:tc>
                  <a:txBody>
                    <a:bodyPr/>
                    <a:lstStyle/>
                    <a:p>
                      <a:pPr>
                        <a:lnSpc>
                          <a:spcPts val="1300"/>
                        </a:lnSpc>
                        <a:spcBef>
                          <a:spcPts val="1000"/>
                        </a:spcBef>
                        <a:spcAft>
                          <a:spcPts val="1000"/>
                        </a:spcAft>
                      </a:pPr>
                      <a:r>
                        <a:rPr lang="en-US" sz="1400" dirty="0" smtClean="0">
                          <a:effectLst/>
                          <a:latin typeface="Arial" panose="020B0604020202020204" pitchFamily="34" charset="0"/>
                          <a:cs typeface="Arial" panose="020B0604020202020204" pitchFamily="34" charset="0"/>
                        </a:rPr>
                        <a:t>Highly developed contribution to the devised performance, through the individual’s application of performance or design skills.</a:t>
                      </a:r>
                    </a:p>
                    <a:p>
                      <a:pPr>
                        <a:lnSpc>
                          <a:spcPts val="1300"/>
                        </a:lnSpc>
                        <a:spcBef>
                          <a:spcPts val="1000"/>
                        </a:spcBef>
                        <a:spcAft>
                          <a:spcPts val="1000"/>
                        </a:spcAft>
                      </a:pPr>
                      <a:r>
                        <a:rPr lang="en-US" sz="1400" dirty="0" smtClean="0">
                          <a:effectLst/>
                          <a:latin typeface="Arial" panose="020B0604020202020204" pitchFamily="34" charset="0"/>
                          <a:cs typeface="Arial" panose="020B0604020202020204" pitchFamily="34" charset="0"/>
                        </a:rPr>
                        <a:t>Accomplished </a:t>
                      </a:r>
                      <a:r>
                        <a:rPr lang="en-US" sz="1400" dirty="0" err="1" smtClean="0">
                          <a:effectLst/>
                          <a:latin typeface="Arial" panose="020B0604020202020204" pitchFamily="34" charset="0"/>
                          <a:cs typeface="Arial" panose="020B0604020202020204" pitchFamily="34" charset="0"/>
                        </a:rPr>
                        <a:t>realisation</a:t>
                      </a:r>
                      <a:r>
                        <a:rPr lang="en-US" sz="1400" dirty="0" smtClean="0">
                          <a:effectLst/>
                          <a:latin typeface="Arial" panose="020B0604020202020204" pitchFamily="34" charset="0"/>
                          <a:cs typeface="Arial" panose="020B0604020202020204" pitchFamily="34" charset="0"/>
                        </a:rPr>
                        <a:t> of the artistic intention from their vision.</a:t>
                      </a:r>
                    </a:p>
                    <a:p>
                      <a:pPr>
                        <a:lnSpc>
                          <a:spcPts val="1300"/>
                        </a:lnSpc>
                        <a:spcBef>
                          <a:spcPts val="1000"/>
                        </a:spcBef>
                        <a:spcAft>
                          <a:spcPts val="1000"/>
                        </a:spcAft>
                      </a:pPr>
                      <a:r>
                        <a:rPr lang="en-US" sz="1400" dirty="0" smtClean="0">
                          <a:effectLst/>
                          <a:latin typeface="Arial" panose="020B0604020202020204" pitchFamily="34" charset="0"/>
                          <a:cs typeface="Arial" panose="020B0604020202020204" pitchFamily="34" charset="0"/>
                        </a:rPr>
                        <a:t>Highly developed reflection of the stimulus in the performance.</a:t>
                      </a:r>
                    </a:p>
                    <a:p>
                      <a:pPr>
                        <a:lnSpc>
                          <a:spcPts val="1300"/>
                        </a:lnSpc>
                        <a:spcBef>
                          <a:spcPts val="1000"/>
                        </a:spcBef>
                        <a:spcAft>
                          <a:spcPts val="1000"/>
                        </a:spcAft>
                      </a:pPr>
                      <a:r>
                        <a:rPr lang="en-US" sz="1400" dirty="0" smtClean="0">
                          <a:effectLst/>
                          <a:latin typeface="Arial" panose="020B0604020202020204" pitchFamily="34" charset="0"/>
                          <a:cs typeface="Arial" panose="020B0604020202020204" pitchFamily="34" charset="0"/>
                        </a:rPr>
                        <a:t>Accomplished communication of meaning throughout the performance.</a:t>
                      </a:r>
                    </a:p>
                  </a:txBody>
                  <a:tcPr marL="68580" marR="68580" marT="0" marB="0" anchor="ctr"/>
                </a:tc>
              </a:tr>
            </a:tbl>
          </a:graphicData>
        </a:graphic>
      </p:graphicFrame>
      <p:cxnSp>
        <p:nvCxnSpPr>
          <p:cNvPr id="22" name="Straight Arrow Connector 21"/>
          <p:cNvCxnSpPr>
            <a:stCxn id="21" idx="0"/>
          </p:cNvCxnSpPr>
          <p:nvPr/>
        </p:nvCxnSpPr>
        <p:spPr>
          <a:xfrm flipH="1" flipV="1">
            <a:off x="683568" y="2913861"/>
            <a:ext cx="357894" cy="1785010"/>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39" idx="0"/>
          </p:cNvCxnSpPr>
          <p:nvPr/>
        </p:nvCxnSpPr>
        <p:spPr>
          <a:xfrm flipH="1" flipV="1">
            <a:off x="1907704" y="3602703"/>
            <a:ext cx="182091" cy="1025088"/>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7" idx="0"/>
          </p:cNvCxnSpPr>
          <p:nvPr/>
        </p:nvCxnSpPr>
        <p:spPr>
          <a:xfrm flipV="1">
            <a:off x="3156002" y="2708920"/>
            <a:ext cx="119854" cy="200359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48" idx="0"/>
          </p:cNvCxnSpPr>
          <p:nvPr/>
        </p:nvCxnSpPr>
        <p:spPr>
          <a:xfrm flipH="1" flipV="1">
            <a:off x="5220072" y="3501008"/>
            <a:ext cx="861799" cy="1309261"/>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stCxn id="56" idx="0"/>
          </p:cNvCxnSpPr>
          <p:nvPr/>
        </p:nvCxnSpPr>
        <p:spPr>
          <a:xfrm flipH="1" flipV="1">
            <a:off x="3995936" y="3140969"/>
            <a:ext cx="720916" cy="166930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23" idx="0"/>
          </p:cNvCxnSpPr>
          <p:nvPr/>
        </p:nvCxnSpPr>
        <p:spPr>
          <a:xfrm flipH="1" flipV="1">
            <a:off x="6128513" y="3952090"/>
            <a:ext cx="1583310" cy="118021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23" name="Rounded Rectangle 22"/>
          <p:cNvSpPr/>
          <p:nvPr/>
        </p:nvSpPr>
        <p:spPr>
          <a:xfrm>
            <a:off x="6667707" y="5132304"/>
            <a:ext cx="2088232" cy="836481"/>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All performances should focus on conveying meaning to the audience, which is assessed in this descriptor.</a:t>
            </a:r>
          </a:p>
          <a:p>
            <a:endParaRPr lang="en-GB" sz="1000" dirty="0">
              <a:latin typeface="Arial" panose="020B0604020202020204" pitchFamily="34" charset="0"/>
              <a:cs typeface="Arial" panose="020B0604020202020204" pitchFamily="34" charset="0"/>
            </a:endParaRPr>
          </a:p>
        </p:txBody>
      </p:sp>
      <p:sp>
        <p:nvSpPr>
          <p:cNvPr id="39" name="Rounded Rectangle 38"/>
          <p:cNvSpPr/>
          <p:nvPr/>
        </p:nvSpPr>
        <p:spPr>
          <a:xfrm>
            <a:off x="1403648" y="4627791"/>
            <a:ext cx="1372293" cy="96062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marking grid is out of 20 and is worth 33% of the component (10% of the qualification).</a:t>
            </a:r>
            <a:endParaRPr lang="en-GB" sz="1000" dirty="0">
              <a:latin typeface="Arial" panose="020B0604020202020204" pitchFamily="34" charset="0"/>
              <a:cs typeface="Arial" panose="020B0604020202020204" pitchFamily="34" charset="0"/>
            </a:endParaRPr>
          </a:p>
        </p:txBody>
      </p:sp>
      <p:sp>
        <p:nvSpPr>
          <p:cNvPr id="17" name="Rounded Rectangle 16"/>
          <p:cNvSpPr/>
          <p:nvPr/>
        </p:nvSpPr>
        <p:spPr>
          <a:xfrm>
            <a:off x="2316067" y="4712510"/>
            <a:ext cx="1679869" cy="1137147"/>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descriptor requires candidates to perform as part of a group, or design for a performance group.</a:t>
            </a:r>
            <a:endParaRPr lang="en-GB" sz="1000" dirty="0">
              <a:latin typeface="Arial" panose="020B0604020202020204" pitchFamily="34" charset="0"/>
              <a:cs typeface="Arial" panose="020B0604020202020204" pitchFamily="34" charset="0"/>
            </a:endParaRPr>
          </a:p>
        </p:txBody>
      </p:sp>
      <p:sp>
        <p:nvSpPr>
          <p:cNvPr id="56" name="Rounded Rectangle 55"/>
          <p:cNvSpPr/>
          <p:nvPr/>
        </p:nvSpPr>
        <p:spPr>
          <a:xfrm>
            <a:off x="3759712" y="4810269"/>
            <a:ext cx="1914280" cy="1039388"/>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This descriptor requires candidates to perform </a:t>
            </a:r>
            <a:r>
              <a:rPr lang="en-GB" sz="1000" dirty="0" smtClean="0">
                <a:latin typeface="Arial" panose="020B0604020202020204" pitchFamily="34" charset="0"/>
                <a:cs typeface="Arial" panose="020B0604020202020204" pitchFamily="34" charset="0"/>
              </a:rPr>
              <a:t>or design for a performance which realises their artistic intention as set out in their portfolio.</a:t>
            </a:r>
            <a:endParaRPr lang="en-GB" sz="1000" dirty="0">
              <a:latin typeface="Arial" panose="020B0604020202020204" pitchFamily="34" charset="0"/>
              <a:cs typeface="Arial" panose="020B0604020202020204" pitchFamily="34" charset="0"/>
            </a:endParaRPr>
          </a:p>
        </p:txBody>
      </p:sp>
      <p:sp>
        <p:nvSpPr>
          <p:cNvPr id="48" name="Rounded Rectangle 47"/>
          <p:cNvSpPr/>
          <p:nvPr/>
        </p:nvSpPr>
        <p:spPr>
          <a:xfrm>
            <a:off x="5148064" y="4810269"/>
            <a:ext cx="1867613" cy="77814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descriptor requires candidates to have reflected their chosen stimulus in their performance.</a:t>
            </a:r>
          </a:p>
        </p:txBody>
      </p:sp>
    </p:spTree>
    <p:extLst>
      <p:ext uri="{BB962C8B-B14F-4D97-AF65-F5344CB8AC3E}">
        <p14:creationId xmlns:p14="http://schemas.microsoft.com/office/powerpoint/2010/main" val="503611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subTnLst>
                                    <p:set>
                                      <p:cBhvr override="childStyle">
                                        <p:cTn dur="1" fill="hold" display="0" masterRel="nextClick" afterEffect="1"/>
                                        <p:tgtEl>
                                          <p:spTgt spid="21"/>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500"/>
                                        <p:tgtEl>
                                          <p:spTgt spid="39"/>
                                        </p:tgtEl>
                                      </p:cBhvr>
                                    </p:animEffect>
                                  </p:childTnLst>
                                  <p:subTnLst>
                                    <p:set>
                                      <p:cBhvr override="childStyle">
                                        <p:cTn dur="1" fill="hold" display="0" masterRel="nextClick" afterEffect="1"/>
                                        <p:tgtEl>
                                          <p:spTgt spid="39"/>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63"/>
                                        </p:tgtEl>
                                        <p:attrNameLst>
                                          <p:attrName>style.visibility</p:attrName>
                                        </p:attrNameLst>
                                      </p:cBhvr>
                                      <p:to>
                                        <p:strVal val="visible"/>
                                      </p:to>
                                    </p:set>
                                    <p:animEffect transition="in" filter="fade">
                                      <p:cBhvr>
                                        <p:cTn id="18" dur="500"/>
                                        <p:tgtEl>
                                          <p:spTgt spid="63"/>
                                        </p:tgtEl>
                                      </p:cBhvr>
                                    </p:animEffect>
                                  </p:childTnLst>
                                  <p:subTnLst>
                                    <p:set>
                                      <p:cBhvr override="childStyle">
                                        <p:cTn dur="1" fill="hold" display="0" masterRel="nextClick" afterEffect="1"/>
                                        <p:tgtEl>
                                          <p:spTgt spid="63"/>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fade">
                                      <p:cBhvr>
                                        <p:cTn id="31" dur="500"/>
                                        <p:tgtEl>
                                          <p:spTgt spid="56"/>
                                        </p:tgtEl>
                                      </p:cBhvr>
                                    </p:animEffect>
                                  </p:childTnLst>
                                  <p:subTnLst>
                                    <p:set>
                                      <p:cBhvr override="childStyle">
                                        <p:cTn dur="1" fill="hold" display="0" masterRel="nextClick" afterEffect="1"/>
                                        <p:tgtEl>
                                          <p:spTgt spid="56"/>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57"/>
                                        </p:tgtEl>
                                        <p:attrNameLst>
                                          <p:attrName>style.visibility</p:attrName>
                                        </p:attrNameLst>
                                      </p:cBhvr>
                                      <p:to>
                                        <p:strVal val="visible"/>
                                      </p:to>
                                    </p:set>
                                    <p:animEffect transition="in" filter="fade">
                                      <p:cBhvr>
                                        <p:cTn id="34" dur="500"/>
                                        <p:tgtEl>
                                          <p:spTgt spid="57"/>
                                        </p:tgtEl>
                                      </p:cBhvr>
                                    </p:animEffect>
                                  </p:childTnLst>
                                  <p:subTnLst>
                                    <p:set>
                                      <p:cBhvr override="childStyle">
                                        <p:cTn dur="1" fill="hold" display="0" masterRel="nextClick" afterEffect="1"/>
                                        <p:tgtEl>
                                          <p:spTgt spid="57"/>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fade">
                                      <p:cBhvr>
                                        <p:cTn id="39"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fade">
                                      <p:cBhvr>
                                        <p:cTn id="42" dur="500"/>
                                        <p:tgtEl>
                                          <p:spTgt spid="46"/>
                                        </p:tgtEl>
                                      </p:cBhvr>
                                    </p:animEffect>
                                  </p:childTnLst>
                                  <p:subTnLst>
                                    <p:set>
                                      <p:cBhvr override="childStyle">
                                        <p:cTn dur="1" fill="hold" display="0" masterRel="nextClick" afterEffect="1"/>
                                        <p:tgtEl>
                                          <p:spTgt spid="46"/>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subTnLst>
                                    <p:set>
                                      <p:cBhvr override="childStyle">
                                        <p:cTn dur="1" fill="hold" display="0" masterRel="nextClick" afterEffect="1"/>
                                        <p:tgtEl>
                                          <p:spTgt spid="23"/>
                                        </p:tgtEl>
                                        <p:attrNameLst>
                                          <p:attrName>style.visibility</p:attrName>
                                        </p:attrNameLst>
                                      </p:cBhvr>
                                      <p:to>
                                        <p:strVal val="hidden"/>
                                      </p:to>
                                    </p:set>
                                  </p:subTnLst>
                                </p:cTn>
                              </p:par>
                              <p:par>
                                <p:cTn id="48" presetID="10" presetClass="entr" presetSubtype="0" fill="hold"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subTnLst>
                                    <p:set>
                                      <p:cBhvr override="childStyle">
                                        <p:cTn dur="1" fill="hold" display="0" masterRel="nextClick" afterEffect="1"/>
                                        <p:tgtEl>
                                          <p:spTgt spid="20"/>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39" grpId="0" animBg="1"/>
      <p:bldP spid="17" grpId="0" animBg="1"/>
      <p:bldP spid="56" grpId="0" animBg="1"/>
      <p:bldP spid="48" grpId="0" animBg="1"/>
    </p:bld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206</TotalTime>
  <Words>1358</Words>
  <Application>Microsoft Office PowerPoint</Application>
  <PresentationFormat>On-screen Show (4:3)</PresentationFormat>
  <Paragraphs>147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1_Custom Design</vt:lpstr>
      <vt:lpstr>PowerPoint Presentation</vt:lpstr>
      <vt:lpstr>Guidance</vt:lpstr>
      <vt:lpstr>PowerPoint Presentation</vt:lpstr>
      <vt:lpstr>PowerPoint Presentation</vt:lpstr>
      <vt:lpstr>PowerPoint Presentation</vt:lpstr>
      <vt:lpstr>PowerPoint Presentation</vt:lpstr>
      <vt:lpstr>PowerPoint Presentation</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J316/01/02 Devising Drama</dc:title>
  <dc:creator>OCR</dc:creator>
  <cp:keywords>OCR, Drama, mark scheme, GCSE</cp:keywords>
  <cp:lastModifiedBy>Edward Stokes</cp:lastModifiedBy>
  <cp:revision>32</cp:revision>
  <dcterms:created xsi:type="dcterms:W3CDTF">2015-10-07T12:54:48Z</dcterms:created>
  <dcterms:modified xsi:type="dcterms:W3CDTF">2017-02-01T14:59:50Z</dcterms:modified>
</cp:coreProperties>
</file>